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6"/>
  </p:notesMasterIdLst>
  <p:sldIdLst>
    <p:sldId id="256" r:id="rId2"/>
    <p:sldId id="326" r:id="rId3"/>
    <p:sldId id="302" r:id="rId4"/>
    <p:sldId id="299" r:id="rId5"/>
    <p:sldId id="291" r:id="rId6"/>
    <p:sldId id="332" r:id="rId7"/>
    <p:sldId id="269" r:id="rId8"/>
    <p:sldId id="272" r:id="rId9"/>
    <p:sldId id="270" r:id="rId10"/>
    <p:sldId id="273" r:id="rId11"/>
    <p:sldId id="271" r:id="rId12"/>
    <p:sldId id="325" r:id="rId13"/>
    <p:sldId id="257" r:id="rId14"/>
    <p:sldId id="279" r:id="rId15"/>
    <p:sldId id="258" r:id="rId16"/>
    <p:sldId id="300" r:id="rId17"/>
    <p:sldId id="288" r:id="rId18"/>
    <p:sldId id="266" r:id="rId19"/>
    <p:sldId id="268" r:id="rId20"/>
    <p:sldId id="339" r:id="rId21"/>
    <p:sldId id="274" r:id="rId22"/>
    <p:sldId id="261" r:id="rId23"/>
    <p:sldId id="313" r:id="rId24"/>
    <p:sldId id="312" r:id="rId25"/>
    <p:sldId id="260" r:id="rId26"/>
    <p:sldId id="327" r:id="rId27"/>
    <p:sldId id="267" r:id="rId28"/>
    <p:sldId id="287" r:id="rId29"/>
    <p:sldId id="259" r:id="rId30"/>
    <p:sldId id="276" r:id="rId31"/>
    <p:sldId id="289" r:id="rId32"/>
    <p:sldId id="321" r:id="rId33"/>
    <p:sldId id="290" r:id="rId34"/>
    <p:sldId id="306" r:id="rId35"/>
    <p:sldId id="307" r:id="rId36"/>
    <p:sldId id="308" r:id="rId37"/>
    <p:sldId id="275" r:id="rId38"/>
    <p:sldId id="338" r:id="rId39"/>
    <p:sldId id="320" r:id="rId40"/>
    <p:sldId id="262" r:id="rId41"/>
    <p:sldId id="333" r:id="rId42"/>
    <p:sldId id="315" r:id="rId43"/>
    <p:sldId id="330" r:id="rId44"/>
    <p:sldId id="314" r:id="rId45"/>
    <p:sldId id="263" r:id="rId46"/>
    <p:sldId id="316" r:id="rId47"/>
    <p:sldId id="331" r:id="rId48"/>
    <p:sldId id="334" r:id="rId49"/>
    <p:sldId id="303" r:id="rId50"/>
    <p:sldId id="317" r:id="rId51"/>
    <p:sldId id="277" r:id="rId52"/>
    <p:sldId id="336" r:id="rId53"/>
    <p:sldId id="304" r:id="rId54"/>
    <p:sldId id="282" r:id="rId55"/>
    <p:sldId id="319" r:id="rId56"/>
    <p:sldId id="292" r:id="rId57"/>
    <p:sldId id="293" r:id="rId58"/>
    <p:sldId id="294" r:id="rId59"/>
    <p:sldId id="283" r:id="rId60"/>
    <p:sldId id="284" r:id="rId61"/>
    <p:sldId id="285" r:id="rId62"/>
    <p:sldId id="295" r:id="rId63"/>
    <p:sldId id="328" r:id="rId64"/>
    <p:sldId id="337"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668"/>
    <p:restoredTop sz="94737"/>
  </p:normalViewPr>
  <p:slideViewPr>
    <p:cSldViewPr snapToGrid="0">
      <p:cViewPr varScale="1">
        <p:scale>
          <a:sx n="80" d="100"/>
          <a:sy n="80" d="100"/>
        </p:scale>
        <p:origin x="200" y="928"/>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_rels/data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4" Type="http://schemas.openxmlformats.org/officeDocument/2006/relationships/image" Target="../media/image21.svg"/></Relationships>
</file>

<file path=ppt/diagrams/_rels/data7.xml.rels><?xml version="1.0" encoding="UTF-8" standalone="yes"?>
<Relationships xmlns="http://schemas.openxmlformats.org/package/2006/relationships"><Relationship Id="rId1" Type="http://schemas.openxmlformats.org/officeDocument/2006/relationships/hyperlink" Target="mailto:terrydanderson2@gmail.com" TargetMode="External"/></Relationships>
</file>

<file path=ppt/diagrams/_rels/drawing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4" Type="http://schemas.openxmlformats.org/officeDocument/2006/relationships/image" Target="../media/image21.svg"/></Relationships>
</file>

<file path=ppt/diagrams/_rels/drawing7.xml.rels><?xml version="1.0" encoding="UTF-8" standalone="yes"?>
<Relationships xmlns="http://schemas.openxmlformats.org/package/2006/relationships"><Relationship Id="rId1" Type="http://schemas.openxmlformats.org/officeDocument/2006/relationships/hyperlink" Target="mailto:terrydanderson2@gmail.com" TargetMode="Externa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851BAB-F601-48F1-A6A0-7893505619AB}" type="doc">
      <dgm:prSet loTypeId="urn:microsoft.com/office/officeart/2016/7/layout/RepeatingBendingProcessNew" loCatId="process" qsTypeId="urn:microsoft.com/office/officeart/2005/8/quickstyle/simple1" qsCatId="simple" csTypeId="urn:microsoft.com/office/officeart/2005/8/colors/colorful5" csCatId="colorful"/>
      <dgm:spPr/>
      <dgm:t>
        <a:bodyPr/>
        <a:lstStyle/>
        <a:p>
          <a:endParaRPr lang="en-US"/>
        </a:p>
      </dgm:t>
    </dgm:pt>
    <dgm:pt modelId="{8D9D1861-1336-4846-841B-F0CCC06B2003}">
      <dgm:prSet/>
      <dgm:spPr/>
      <dgm:t>
        <a:bodyPr/>
        <a:lstStyle/>
        <a:p>
          <a:r>
            <a:rPr lang="en-US"/>
            <a:t>Good</a:t>
          </a:r>
        </a:p>
      </dgm:t>
    </dgm:pt>
    <dgm:pt modelId="{0E1AC8A3-2B72-4326-8BDC-3ADB00480898}" type="parTrans" cxnId="{82DC33B1-4527-495F-AFF7-B992EAF11281}">
      <dgm:prSet/>
      <dgm:spPr/>
      <dgm:t>
        <a:bodyPr/>
        <a:lstStyle/>
        <a:p>
          <a:endParaRPr lang="en-US"/>
        </a:p>
      </dgm:t>
    </dgm:pt>
    <dgm:pt modelId="{7ACD01CF-E3C8-41D9-80B0-BD4F8BEA619B}" type="sibTrans" cxnId="{82DC33B1-4527-495F-AFF7-B992EAF11281}">
      <dgm:prSet/>
      <dgm:spPr/>
      <dgm:t>
        <a:bodyPr/>
        <a:lstStyle/>
        <a:p>
          <a:endParaRPr lang="en-US"/>
        </a:p>
      </dgm:t>
    </dgm:pt>
    <dgm:pt modelId="{2ABFE3EB-833C-44FD-9CF1-149C4038EF8E}">
      <dgm:prSet/>
      <dgm:spPr/>
      <dgm:t>
        <a:bodyPr/>
        <a:lstStyle/>
        <a:p>
          <a:r>
            <a:rPr lang="en-US"/>
            <a:t>Bad</a:t>
          </a:r>
        </a:p>
      </dgm:t>
    </dgm:pt>
    <dgm:pt modelId="{58CAD8D3-8715-426F-964B-0E52FB3A6D10}" type="parTrans" cxnId="{84AC0E41-7E66-4FE0-88D7-2C1222D2D32A}">
      <dgm:prSet/>
      <dgm:spPr/>
      <dgm:t>
        <a:bodyPr/>
        <a:lstStyle/>
        <a:p>
          <a:endParaRPr lang="en-US"/>
        </a:p>
      </dgm:t>
    </dgm:pt>
    <dgm:pt modelId="{581A2145-FF84-4B80-8869-C439030923FE}" type="sibTrans" cxnId="{84AC0E41-7E66-4FE0-88D7-2C1222D2D32A}">
      <dgm:prSet/>
      <dgm:spPr/>
      <dgm:t>
        <a:bodyPr/>
        <a:lstStyle/>
        <a:p>
          <a:endParaRPr lang="en-US"/>
        </a:p>
      </dgm:t>
    </dgm:pt>
    <dgm:pt modelId="{E1AE3CD7-4FD3-4E39-A1DB-1697E7378809}">
      <dgm:prSet/>
      <dgm:spPr/>
      <dgm:t>
        <a:bodyPr/>
        <a:lstStyle/>
        <a:p>
          <a:r>
            <a:rPr lang="en-US"/>
            <a:t>Ugly</a:t>
          </a:r>
        </a:p>
      </dgm:t>
    </dgm:pt>
    <dgm:pt modelId="{625862CC-1D74-46CD-9703-B59067F0C38E}" type="parTrans" cxnId="{263B598C-4476-416E-9A94-79638768BDEC}">
      <dgm:prSet/>
      <dgm:spPr/>
      <dgm:t>
        <a:bodyPr/>
        <a:lstStyle/>
        <a:p>
          <a:endParaRPr lang="en-US"/>
        </a:p>
      </dgm:t>
    </dgm:pt>
    <dgm:pt modelId="{DE75ADF0-BD3F-46EF-9A1B-68C0C388C780}" type="sibTrans" cxnId="{263B598C-4476-416E-9A94-79638768BDEC}">
      <dgm:prSet/>
      <dgm:spPr/>
      <dgm:t>
        <a:bodyPr/>
        <a:lstStyle/>
        <a:p>
          <a:endParaRPr lang="en-US"/>
        </a:p>
      </dgm:t>
    </dgm:pt>
    <dgm:pt modelId="{CD993EEA-EBC3-4170-8C20-03C33609648D}">
      <dgm:prSet/>
      <dgm:spPr/>
      <dgm:t>
        <a:bodyPr/>
        <a:lstStyle/>
        <a:p>
          <a:r>
            <a:rPr lang="en-US"/>
            <a:t>Research on Online religious practices</a:t>
          </a:r>
        </a:p>
      </dgm:t>
    </dgm:pt>
    <dgm:pt modelId="{979FB771-CAB0-4C7F-B5D3-C610F1A95C4D}" type="parTrans" cxnId="{BC4414C7-2AB3-4977-96DD-841CD74DBB9D}">
      <dgm:prSet/>
      <dgm:spPr/>
      <dgm:t>
        <a:bodyPr/>
        <a:lstStyle/>
        <a:p>
          <a:endParaRPr lang="en-US"/>
        </a:p>
      </dgm:t>
    </dgm:pt>
    <dgm:pt modelId="{D22917E5-F9B4-48B0-8172-A700F512DEC7}" type="sibTrans" cxnId="{BC4414C7-2AB3-4977-96DD-841CD74DBB9D}">
      <dgm:prSet/>
      <dgm:spPr/>
      <dgm:t>
        <a:bodyPr/>
        <a:lstStyle/>
        <a:p>
          <a:endParaRPr lang="en-US"/>
        </a:p>
      </dgm:t>
    </dgm:pt>
    <dgm:pt modelId="{FE21A828-6BFA-432B-99D5-730C4AEE079F}">
      <dgm:prSet/>
      <dgm:spPr/>
      <dgm:t>
        <a:bodyPr/>
        <a:lstStyle/>
        <a:p>
          <a:r>
            <a:rPr lang="en-US"/>
            <a:t>How can our liberal online religion be improved?</a:t>
          </a:r>
        </a:p>
      </dgm:t>
    </dgm:pt>
    <dgm:pt modelId="{70D2B15B-E18D-4F9F-811B-977B82F3350E}" type="parTrans" cxnId="{07486F91-A9EE-4E23-A312-0BC2ED5EE9A5}">
      <dgm:prSet/>
      <dgm:spPr/>
      <dgm:t>
        <a:bodyPr/>
        <a:lstStyle/>
        <a:p>
          <a:endParaRPr lang="en-US"/>
        </a:p>
      </dgm:t>
    </dgm:pt>
    <dgm:pt modelId="{35112EA5-E9CC-4C75-8A48-9F1FCA7BA765}" type="sibTrans" cxnId="{07486F91-A9EE-4E23-A312-0BC2ED5EE9A5}">
      <dgm:prSet/>
      <dgm:spPr/>
      <dgm:t>
        <a:bodyPr/>
        <a:lstStyle/>
        <a:p>
          <a:endParaRPr lang="en-US"/>
        </a:p>
      </dgm:t>
    </dgm:pt>
    <dgm:pt modelId="{72AF880B-F9AD-4F0A-8822-F1D3C0C2B073}">
      <dgm:prSet/>
      <dgm:spPr/>
      <dgm:t>
        <a:bodyPr/>
        <a:lstStyle/>
        <a:p>
          <a:r>
            <a:rPr lang="en-US"/>
            <a:t>Examples of online religious practices</a:t>
          </a:r>
        </a:p>
      </dgm:t>
    </dgm:pt>
    <dgm:pt modelId="{9916FEA4-0FE8-4D97-A035-ABF315319B30}" type="parTrans" cxnId="{D1D3ECA1-3692-42CD-947D-C0E8513701C2}">
      <dgm:prSet/>
      <dgm:spPr/>
      <dgm:t>
        <a:bodyPr/>
        <a:lstStyle/>
        <a:p>
          <a:endParaRPr lang="en-US"/>
        </a:p>
      </dgm:t>
    </dgm:pt>
    <dgm:pt modelId="{E8DF1922-FC60-49B7-898B-2141604EA0D6}" type="sibTrans" cxnId="{D1D3ECA1-3692-42CD-947D-C0E8513701C2}">
      <dgm:prSet/>
      <dgm:spPr/>
      <dgm:t>
        <a:bodyPr/>
        <a:lstStyle/>
        <a:p>
          <a:endParaRPr lang="en-US"/>
        </a:p>
      </dgm:t>
    </dgm:pt>
    <dgm:pt modelId="{FAF8DF77-3AAE-9E46-9DE4-21AE3ED6F30A}" type="pres">
      <dgm:prSet presAssocID="{FB851BAB-F601-48F1-A6A0-7893505619AB}" presName="Name0" presStyleCnt="0">
        <dgm:presLayoutVars>
          <dgm:dir/>
          <dgm:resizeHandles val="exact"/>
        </dgm:presLayoutVars>
      </dgm:prSet>
      <dgm:spPr/>
    </dgm:pt>
    <dgm:pt modelId="{5AF9A59D-F65D-3742-A6FE-44148BD803BC}" type="pres">
      <dgm:prSet presAssocID="{8D9D1861-1336-4846-841B-F0CCC06B2003}" presName="node" presStyleLbl="node1" presStyleIdx="0" presStyleCnt="6">
        <dgm:presLayoutVars>
          <dgm:bulletEnabled val="1"/>
        </dgm:presLayoutVars>
      </dgm:prSet>
      <dgm:spPr/>
    </dgm:pt>
    <dgm:pt modelId="{EBE95A7C-3E97-1643-AB0C-800488FB6F84}" type="pres">
      <dgm:prSet presAssocID="{7ACD01CF-E3C8-41D9-80B0-BD4F8BEA619B}" presName="sibTrans" presStyleLbl="sibTrans1D1" presStyleIdx="0" presStyleCnt="5"/>
      <dgm:spPr/>
    </dgm:pt>
    <dgm:pt modelId="{84256527-40F2-F448-9019-D1FD486394A9}" type="pres">
      <dgm:prSet presAssocID="{7ACD01CF-E3C8-41D9-80B0-BD4F8BEA619B}" presName="connectorText" presStyleLbl="sibTrans1D1" presStyleIdx="0" presStyleCnt="5"/>
      <dgm:spPr/>
    </dgm:pt>
    <dgm:pt modelId="{8C67573C-E135-0B4D-8C51-223DF0DDDFBD}" type="pres">
      <dgm:prSet presAssocID="{2ABFE3EB-833C-44FD-9CF1-149C4038EF8E}" presName="node" presStyleLbl="node1" presStyleIdx="1" presStyleCnt="6">
        <dgm:presLayoutVars>
          <dgm:bulletEnabled val="1"/>
        </dgm:presLayoutVars>
      </dgm:prSet>
      <dgm:spPr/>
    </dgm:pt>
    <dgm:pt modelId="{27A92AFA-90E5-374E-B8F5-7D1730E3EF7F}" type="pres">
      <dgm:prSet presAssocID="{581A2145-FF84-4B80-8869-C439030923FE}" presName="sibTrans" presStyleLbl="sibTrans1D1" presStyleIdx="1" presStyleCnt="5"/>
      <dgm:spPr/>
    </dgm:pt>
    <dgm:pt modelId="{9190A9D5-FB73-0142-A838-666EA5CCEA86}" type="pres">
      <dgm:prSet presAssocID="{581A2145-FF84-4B80-8869-C439030923FE}" presName="connectorText" presStyleLbl="sibTrans1D1" presStyleIdx="1" presStyleCnt="5"/>
      <dgm:spPr/>
    </dgm:pt>
    <dgm:pt modelId="{36672251-E33C-1545-84D7-449263BF5235}" type="pres">
      <dgm:prSet presAssocID="{E1AE3CD7-4FD3-4E39-A1DB-1697E7378809}" presName="node" presStyleLbl="node1" presStyleIdx="2" presStyleCnt="6">
        <dgm:presLayoutVars>
          <dgm:bulletEnabled val="1"/>
        </dgm:presLayoutVars>
      </dgm:prSet>
      <dgm:spPr/>
    </dgm:pt>
    <dgm:pt modelId="{00596B50-AFDA-1B48-91C6-1A1EE2ABC7E7}" type="pres">
      <dgm:prSet presAssocID="{DE75ADF0-BD3F-46EF-9A1B-68C0C388C780}" presName="sibTrans" presStyleLbl="sibTrans1D1" presStyleIdx="2" presStyleCnt="5"/>
      <dgm:spPr/>
    </dgm:pt>
    <dgm:pt modelId="{836E6282-C7C5-0E43-B986-75DDD9D1EED6}" type="pres">
      <dgm:prSet presAssocID="{DE75ADF0-BD3F-46EF-9A1B-68C0C388C780}" presName="connectorText" presStyleLbl="sibTrans1D1" presStyleIdx="2" presStyleCnt="5"/>
      <dgm:spPr/>
    </dgm:pt>
    <dgm:pt modelId="{5E66D29B-EBB4-1642-948E-53C9B009DCA4}" type="pres">
      <dgm:prSet presAssocID="{CD993EEA-EBC3-4170-8C20-03C33609648D}" presName="node" presStyleLbl="node1" presStyleIdx="3" presStyleCnt="6">
        <dgm:presLayoutVars>
          <dgm:bulletEnabled val="1"/>
        </dgm:presLayoutVars>
      </dgm:prSet>
      <dgm:spPr/>
    </dgm:pt>
    <dgm:pt modelId="{F0EECE75-21DD-7849-830C-6AAD02D7103F}" type="pres">
      <dgm:prSet presAssocID="{D22917E5-F9B4-48B0-8172-A700F512DEC7}" presName="sibTrans" presStyleLbl="sibTrans1D1" presStyleIdx="3" presStyleCnt="5"/>
      <dgm:spPr/>
    </dgm:pt>
    <dgm:pt modelId="{9245DB9D-1725-344C-80E4-D462B9841E65}" type="pres">
      <dgm:prSet presAssocID="{D22917E5-F9B4-48B0-8172-A700F512DEC7}" presName="connectorText" presStyleLbl="sibTrans1D1" presStyleIdx="3" presStyleCnt="5"/>
      <dgm:spPr/>
    </dgm:pt>
    <dgm:pt modelId="{9E20C39F-97BA-C741-9071-224E0857B78E}" type="pres">
      <dgm:prSet presAssocID="{FE21A828-6BFA-432B-99D5-730C4AEE079F}" presName="node" presStyleLbl="node1" presStyleIdx="4" presStyleCnt="6">
        <dgm:presLayoutVars>
          <dgm:bulletEnabled val="1"/>
        </dgm:presLayoutVars>
      </dgm:prSet>
      <dgm:spPr/>
    </dgm:pt>
    <dgm:pt modelId="{7BEE6448-5FDD-7C47-9802-BBF2CDB132A7}" type="pres">
      <dgm:prSet presAssocID="{35112EA5-E9CC-4C75-8A48-9F1FCA7BA765}" presName="sibTrans" presStyleLbl="sibTrans1D1" presStyleIdx="4" presStyleCnt="5"/>
      <dgm:spPr/>
    </dgm:pt>
    <dgm:pt modelId="{542156C3-A00A-8B48-B553-018A29872D2B}" type="pres">
      <dgm:prSet presAssocID="{35112EA5-E9CC-4C75-8A48-9F1FCA7BA765}" presName="connectorText" presStyleLbl="sibTrans1D1" presStyleIdx="4" presStyleCnt="5"/>
      <dgm:spPr/>
    </dgm:pt>
    <dgm:pt modelId="{90A4B919-CBB4-A147-83CB-00888CA19A65}" type="pres">
      <dgm:prSet presAssocID="{72AF880B-F9AD-4F0A-8822-F1D3C0C2B073}" presName="node" presStyleLbl="node1" presStyleIdx="5" presStyleCnt="6">
        <dgm:presLayoutVars>
          <dgm:bulletEnabled val="1"/>
        </dgm:presLayoutVars>
      </dgm:prSet>
      <dgm:spPr/>
    </dgm:pt>
  </dgm:ptLst>
  <dgm:cxnLst>
    <dgm:cxn modelId="{6A281202-DD60-754E-A497-B059CE6F8EC6}" type="presOf" srcId="{D22917E5-F9B4-48B0-8172-A700F512DEC7}" destId="{F0EECE75-21DD-7849-830C-6AAD02D7103F}" srcOrd="0" destOrd="0" presId="urn:microsoft.com/office/officeart/2016/7/layout/RepeatingBendingProcessNew"/>
    <dgm:cxn modelId="{51F99517-FF1D-CF48-BE73-DEAE5A3FBB07}" type="presOf" srcId="{8D9D1861-1336-4846-841B-F0CCC06B2003}" destId="{5AF9A59D-F65D-3742-A6FE-44148BD803BC}" srcOrd="0" destOrd="0" presId="urn:microsoft.com/office/officeart/2016/7/layout/RepeatingBendingProcessNew"/>
    <dgm:cxn modelId="{55DADC2C-8C4D-AD44-A75B-BA1132C06AB9}" type="presOf" srcId="{FE21A828-6BFA-432B-99D5-730C4AEE079F}" destId="{9E20C39F-97BA-C741-9071-224E0857B78E}" srcOrd="0" destOrd="0" presId="urn:microsoft.com/office/officeart/2016/7/layout/RepeatingBendingProcessNew"/>
    <dgm:cxn modelId="{905EC030-6DD8-3647-9539-55B4C4451AC3}" type="presOf" srcId="{DE75ADF0-BD3F-46EF-9A1B-68C0C388C780}" destId="{836E6282-C7C5-0E43-B986-75DDD9D1EED6}" srcOrd="1" destOrd="0" presId="urn:microsoft.com/office/officeart/2016/7/layout/RepeatingBendingProcessNew"/>
    <dgm:cxn modelId="{1B5AA031-281A-9540-B68E-8A121547BDEC}" type="presOf" srcId="{581A2145-FF84-4B80-8869-C439030923FE}" destId="{27A92AFA-90E5-374E-B8F5-7D1730E3EF7F}" srcOrd="0" destOrd="0" presId="urn:microsoft.com/office/officeart/2016/7/layout/RepeatingBendingProcessNew"/>
    <dgm:cxn modelId="{D8949032-BE6F-6A47-A176-CDA4FFDF6317}" type="presOf" srcId="{35112EA5-E9CC-4C75-8A48-9F1FCA7BA765}" destId="{542156C3-A00A-8B48-B553-018A29872D2B}" srcOrd="1" destOrd="0" presId="urn:microsoft.com/office/officeart/2016/7/layout/RepeatingBendingProcessNew"/>
    <dgm:cxn modelId="{84269733-3841-6E43-8B18-1CF1DC2D91FF}" type="presOf" srcId="{581A2145-FF84-4B80-8869-C439030923FE}" destId="{9190A9D5-FB73-0142-A838-666EA5CCEA86}" srcOrd="1" destOrd="0" presId="urn:microsoft.com/office/officeart/2016/7/layout/RepeatingBendingProcessNew"/>
    <dgm:cxn modelId="{D543C436-75C6-834B-A577-0DA97160C80F}" type="presOf" srcId="{CD993EEA-EBC3-4170-8C20-03C33609648D}" destId="{5E66D29B-EBB4-1642-948E-53C9B009DCA4}" srcOrd="0" destOrd="0" presId="urn:microsoft.com/office/officeart/2016/7/layout/RepeatingBendingProcessNew"/>
    <dgm:cxn modelId="{84AC0E41-7E66-4FE0-88D7-2C1222D2D32A}" srcId="{FB851BAB-F601-48F1-A6A0-7893505619AB}" destId="{2ABFE3EB-833C-44FD-9CF1-149C4038EF8E}" srcOrd="1" destOrd="0" parTransId="{58CAD8D3-8715-426F-964B-0E52FB3A6D10}" sibTransId="{581A2145-FF84-4B80-8869-C439030923FE}"/>
    <dgm:cxn modelId="{461A434A-F17A-FC4A-8C00-D535C6E87E2D}" type="presOf" srcId="{2ABFE3EB-833C-44FD-9CF1-149C4038EF8E}" destId="{8C67573C-E135-0B4D-8C51-223DF0DDDFBD}" srcOrd="0" destOrd="0" presId="urn:microsoft.com/office/officeart/2016/7/layout/RepeatingBendingProcessNew"/>
    <dgm:cxn modelId="{ABE65850-319D-C149-8ACE-FEF61E7D10B4}" type="presOf" srcId="{FB851BAB-F601-48F1-A6A0-7893505619AB}" destId="{FAF8DF77-3AAE-9E46-9DE4-21AE3ED6F30A}" srcOrd="0" destOrd="0" presId="urn:microsoft.com/office/officeart/2016/7/layout/RepeatingBendingProcessNew"/>
    <dgm:cxn modelId="{56F8F355-47E2-864D-8465-749AA450015A}" type="presOf" srcId="{72AF880B-F9AD-4F0A-8822-F1D3C0C2B073}" destId="{90A4B919-CBB4-A147-83CB-00888CA19A65}" srcOrd="0" destOrd="0" presId="urn:microsoft.com/office/officeart/2016/7/layout/RepeatingBendingProcessNew"/>
    <dgm:cxn modelId="{BD6B975E-5C48-C94D-8C83-4D5A77C2B4F2}" type="presOf" srcId="{7ACD01CF-E3C8-41D9-80B0-BD4F8BEA619B}" destId="{EBE95A7C-3E97-1643-AB0C-800488FB6F84}" srcOrd="0" destOrd="0" presId="urn:microsoft.com/office/officeart/2016/7/layout/RepeatingBendingProcessNew"/>
    <dgm:cxn modelId="{3368CC63-DB16-7340-AAB3-E801FE21F6DD}" type="presOf" srcId="{DE75ADF0-BD3F-46EF-9A1B-68C0C388C780}" destId="{00596B50-AFDA-1B48-91C6-1A1EE2ABC7E7}" srcOrd="0" destOrd="0" presId="urn:microsoft.com/office/officeart/2016/7/layout/RepeatingBendingProcessNew"/>
    <dgm:cxn modelId="{6C96DE78-9321-4348-8834-73012F330CBD}" type="presOf" srcId="{E1AE3CD7-4FD3-4E39-A1DB-1697E7378809}" destId="{36672251-E33C-1545-84D7-449263BF5235}" srcOrd="0" destOrd="0" presId="urn:microsoft.com/office/officeart/2016/7/layout/RepeatingBendingProcessNew"/>
    <dgm:cxn modelId="{263B598C-4476-416E-9A94-79638768BDEC}" srcId="{FB851BAB-F601-48F1-A6A0-7893505619AB}" destId="{E1AE3CD7-4FD3-4E39-A1DB-1697E7378809}" srcOrd="2" destOrd="0" parTransId="{625862CC-1D74-46CD-9703-B59067F0C38E}" sibTransId="{DE75ADF0-BD3F-46EF-9A1B-68C0C388C780}"/>
    <dgm:cxn modelId="{07486F91-A9EE-4E23-A312-0BC2ED5EE9A5}" srcId="{FB851BAB-F601-48F1-A6A0-7893505619AB}" destId="{FE21A828-6BFA-432B-99D5-730C4AEE079F}" srcOrd="4" destOrd="0" parTransId="{70D2B15B-E18D-4F9F-811B-977B82F3350E}" sibTransId="{35112EA5-E9CC-4C75-8A48-9F1FCA7BA765}"/>
    <dgm:cxn modelId="{E7BE1CA1-0745-9B44-9EC4-063B64AD2D00}" type="presOf" srcId="{D22917E5-F9B4-48B0-8172-A700F512DEC7}" destId="{9245DB9D-1725-344C-80E4-D462B9841E65}" srcOrd="1" destOrd="0" presId="urn:microsoft.com/office/officeart/2016/7/layout/RepeatingBendingProcessNew"/>
    <dgm:cxn modelId="{D1D3ECA1-3692-42CD-947D-C0E8513701C2}" srcId="{FB851BAB-F601-48F1-A6A0-7893505619AB}" destId="{72AF880B-F9AD-4F0A-8822-F1D3C0C2B073}" srcOrd="5" destOrd="0" parTransId="{9916FEA4-0FE8-4D97-A035-ABF315319B30}" sibTransId="{E8DF1922-FC60-49B7-898B-2141604EA0D6}"/>
    <dgm:cxn modelId="{82DC33B1-4527-495F-AFF7-B992EAF11281}" srcId="{FB851BAB-F601-48F1-A6A0-7893505619AB}" destId="{8D9D1861-1336-4846-841B-F0CCC06B2003}" srcOrd="0" destOrd="0" parTransId="{0E1AC8A3-2B72-4326-8BDC-3ADB00480898}" sibTransId="{7ACD01CF-E3C8-41D9-80B0-BD4F8BEA619B}"/>
    <dgm:cxn modelId="{BC4414C7-2AB3-4977-96DD-841CD74DBB9D}" srcId="{FB851BAB-F601-48F1-A6A0-7893505619AB}" destId="{CD993EEA-EBC3-4170-8C20-03C33609648D}" srcOrd="3" destOrd="0" parTransId="{979FB771-CAB0-4C7F-B5D3-C610F1A95C4D}" sibTransId="{D22917E5-F9B4-48B0-8172-A700F512DEC7}"/>
    <dgm:cxn modelId="{2E39DCCB-B0F1-EC49-824B-899288DAB0E8}" type="presOf" srcId="{35112EA5-E9CC-4C75-8A48-9F1FCA7BA765}" destId="{7BEE6448-5FDD-7C47-9802-BBF2CDB132A7}" srcOrd="0" destOrd="0" presId="urn:microsoft.com/office/officeart/2016/7/layout/RepeatingBendingProcessNew"/>
    <dgm:cxn modelId="{70642CEB-16EC-C948-896B-03BB8339B259}" type="presOf" srcId="{7ACD01CF-E3C8-41D9-80B0-BD4F8BEA619B}" destId="{84256527-40F2-F448-9019-D1FD486394A9}" srcOrd="1" destOrd="0" presId="urn:microsoft.com/office/officeart/2016/7/layout/RepeatingBendingProcessNew"/>
    <dgm:cxn modelId="{31AF6D26-B8B1-234A-9B30-4E64D488486E}" type="presParOf" srcId="{FAF8DF77-3AAE-9E46-9DE4-21AE3ED6F30A}" destId="{5AF9A59D-F65D-3742-A6FE-44148BD803BC}" srcOrd="0" destOrd="0" presId="urn:microsoft.com/office/officeart/2016/7/layout/RepeatingBendingProcessNew"/>
    <dgm:cxn modelId="{7AC5F1A9-31E8-0240-B629-13632537D4B9}" type="presParOf" srcId="{FAF8DF77-3AAE-9E46-9DE4-21AE3ED6F30A}" destId="{EBE95A7C-3E97-1643-AB0C-800488FB6F84}" srcOrd="1" destOrd="0" presId="urn:microsoft.com/office/officeart/2016/7/layout/RepeatingBendingProcessNew"/>
    <dgm:cxn modelId="{F63D9DF9-5246-E248-B536-557787F65881}" type="presParOf" srcId="{EBE95A7C-3E97-1643-AB0C-800488FB6F84}" destId="{84256527-40F2-F448-9019-D1FD486394A9}" srcOrd="0" destOrd="0" presId="urn:microsoft.com/office/officeart/2016/7/layout/RepeatingBendingProcessNew"/>
    <dgm:cxn modelId="{954C2B7A-77D9-E94A-8012-A276918D1BAA}" type="presParOf" srcId="{FAF8DF77-3AAE-9E46-9DE4-21AE3ED6F30A}" destId="{8C67573C-E135-0B4D-8C51-223DF0DDDFBD}" srcOrd="2" destOrd="0" presId="urn:microsoft.com/office/officeart/2016/7/layout/RepeatingBendingProcessNew"/>
    <dgm:cxn modelId="{0D1F2671-66A9-B540-A457-25CE4358A791}" type="presParOf" srcId="{FAF8DF77-3AAE-9E46-9DE4-21AE3ED6F30A}" destId="{27A92AFA-90E5-374E-B8F5-7D1730E3EF7F}" srcOrd="3" destOrd="0" presId="urn:microsoft.com/office/officeart/2016/7/layout/RepeatingBendingProcessNew"/>
    <dgm:cxn modelId="{5CA99797-9DD8-D24A-9731-A4241C500AB1}" type="presParOf" srcId="{27A92AFA-90E5-374E-B8F5-7D1730E3EF7F}" destId="{9190A9D5-FB73-0142-A838-666EA5CCEA86}" srcOrd="0" destOrd="0" presId="urn:microsoft.com/office/officeart/2016/7/layout/RepeatingBendingProcessNew"/>
    <dgm:cxn modelId="{34DF7D12-EE6D-014B-B51D-B086442A2451}" type="presParOf" srcId="{FAF8DF77-3AAE-9E46-9DE4-21AE3ED6F30A}" destId="{36672251-E33C-1545-84D7-449263BF5235}" srcOrd="4" destOrd="0" presId="urn:microsoft.com/office/officeart/2016/7/layout/RepeatingBendingProcessNew"/>
    <dgm:cxn modelId="{823A59C3-6F68-8C4D-94F6-20393C8208A7}" type="presParOf" srcId="{FAF8DF77-3AAE-9E46-9DE4-21AE3ED6F30A}" destId="{00596B50-AFDA-1B48-91C6-1A1EE2ABC7E7}" srcOrd="5" destOrd="0" presId="urn:microsoft.com/office/officeart/2016/7/layout/RepeatingBendingProcessNew"/>
    <dgm:cxn modelId="{8B64988A-B3FC-FC45-805B-EE0B3F0EDF38}" type="presParOf" srcId="{00596B50-AFDA-1B48-91C6-1A1EE2ABC7E7}" destId="{836E6282-C7C5-0E43-B986-75DDD9D1EED6}" srcOrd="0" destOrd="0" presId="urn:microsoft.com/office/officeart/2016/7/layout/RepeatingBendingProcessNew"/>
    <dgm:cxn modelId="{DD265AA9-D1FD-0147-8D1B-BFCE7B292C29}" type="presParOf" srcId="{FAF8DF77-3AAE-9E46-9DE4-21AE3ED6F30A}" destId="{5E66D29B-EBB4-1642-948E-53C9B009DCA4}" srcOrd="6" destOrd="0" presId="urn:microsoft.com/office/officeart/2016/7/layout/RepeatingBendingProcessNew"/>
    <dgm:cxn modelId="{5CA86B3B-4BDE-7A4F-AB02-1171AD49B4BC}" type="presParOf" srcId="{FAF8DF77-3AAE-9E46-9DE4-21AE3ED6F30A}" destId="{F0EECE75-21DD-7849-830C-6AAD02D7103F}" srcOrd="7" destOrd="0" presId="urn:microsoft.com/office/officeart/2016/7/layout/RepeatingBendingProcessNew"/>
    <dgm:cxn modelId="{9B99A6FB-DBB0-D343-8CC4-8B5CD026BAC9}" type="presParOf" srcId="{F0EECE75-21DD-7849-830C-6AAD02D7103F}" destId="{9245DB9D-1725-344C-80E4-D462B9841E65}" srcOrd="0" destOrd="0" presId="urn:microsoft.com/office/officeart/2016/7/layout/RepeatingBendingProcessNew"/>
    <dgm:cxn modelId="{E8178AEB-C531-8C44-BD45-6EFBCF41D131}" type="presParOf" srcId="{FAF8DF77-3AAE-9E46-9DE4-21AE3ED6F30A}" destId="{9E20C39F-97BA-C741-9071-224E0857B78E}" srcOrd="8" destOrd="0" presId="urn:microsoft.com/office/officeart/2016/7/layout/RepeatingBendingProcessNew"/>
    <dgm:cxn modelId="{DBEDFB03-38F2-1A4A-8B2B-1F4CEE060C6E}" type="presParOf" srcId="{FAF8DF77-3AAE-9E46-9DE4-21AE3ED6F30A}" destId="{7BEE6448-5FDD-7C47-9802-BBF2CDB132A7}" srcOrd="9" destOrd="0" presId="urn:microsoft.com/office/officeart/2016/7/layout/RepeatingBendingProcessNew"/>
    <dgm:cxn modelId="{A86EB05D-2F98-CC4D-B3B4-D910430D4CBF}" type="presParOf" srcId="{7BEE6448-5FDD-7C47-9802-BBF2CDB132A7}" destId="{542156C3-A00A-8B48-B553-018A29872D2B}" srcOrd="0" destOrd="0" presId="urn:microsoft.com/office/officeart/2016/7/layout/RepeatingBendingProcessNew"/>
    <dgm:cxn modelId="{CA76D05B-5FFF-BE4C-8113-A2F19DAB7F37}" type="presParOf" srcId="{FAF8DF77-3AAE-9E46-9DE4-21AE3ED6F30A}" destId="{90A4B919-CBB4-A147-83CB-00888CA19A65}" srcOrd="1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4AC7C08-D2E6-4F2E-A819-FF1E4C9D05E0}" type="doc">
      <dgm:prSet loTypeId="urn:microsoft.com/office/officeart/2005/8/layout/process4" loCatId="process" qsTypeId="urn:microsoft.com/office/officeart/2005/8/quickstyle/simple4" qsCatId="simple" csTypeId="urn:microsoft.com/office/officeart/2005/8/colors/colorful2" csCatId="colorful" phldr="1"/>
      <dgm:spPr/>
      <dgm:t>
        <a:bodyPr/>
        <a:lstStyle/>
        <a:p>
          <a:endParaRPr lang="en-US"/>
        </a:p>
      </dgm:t>
    </dgm:pt>
    <dgm:pt modelId="{CF478C7C-B31B-48DC-8788-A99FB27A6828}">
      <dgm:prSet/>
      <dgm:spPr/>
      <dgm:t>
        <a:bodyPr/>
        <a:lstStyle/>
        <a:p>
          <a:r>
            <a:rPr lang="en-US"/>
            <a:t>Some religious activities may be dependent on haptic interactions</a:t>
          </a:r>
        </a:p>
      </dgm:t>
    </dgm:pt>
    <dgm:pt modelId="{E3269626-EA59-45DA-98D3-45341DAEE029}" type="parTrans" cxnId="{94D80710-29ED-4794-A842-5E5CC7305F6A}">
      <dgm:prSet/>
      <dgm:spPr/>
      <dgm:t>
        <a:bodyPr/>
        <a:lstStyle/>
        <a:p>
          <a:endParaRPr lang="en-US"/>
        </a:p>
      </dgm:t>
    </dgm:pt>
    <dgm:pt modelId="{791E85B9-B077-4ADA-BBE4-CF362923F7B4}" type="sibTrans" cxnId="{94D80710-29ED-4794-A842-5E5CC7305F6A}">
      <dgm:prSet/>
      <dgm:spPr/>
      <dgm:t>
        <a:bodyPr/>
        <a:lstStyle/>
        <a:p>
          <a:endParaRPr lang="en-US"/>
        </a:p>
      </dgm:t>
    </dgm:pt>
    <dgm:pt modelId="{2318BD07-26B8-47B4-8B51-2268FA7083D1}">
      <dgm:prSet/>
      <dgm:spPr/>
      <dgm:t>
        <a:bodyPr/>
        <a:lstStyle/>
        <a:p>
          <a:r>
            <a:rPr lang="en-US" dirty="0"/>
            <a:t>Ie laying on of hands, communion, sharing food or drink, incense</a:t>
          </a:r>
        </a:p>
      </dgm:t>
    </dgm:pt>
    <dgm:pt modelId="{2FF24DFE-6B68-4F2F-A8AD-92906A5B3941}" type="parTrans" cxnId="{34743A51-3D3B-46E0-8EE7-20F7DA4104EB}">
      <dgm:prSet/>
      <dgm:spPr/>
      <dgm:t>
        <a:bodyPr/>
        <a:lstStyle/>
        <a:p>
          <a:endParaRPr lang="en-US"/>
        </a:p>
      </dgm:t>
    </dgm:pt>
    <dgm:pt modelId="{2992B22A-C127-4C62-B63C-CD8EC53EDA30}" type="sibTrans" cxnId="{34743A51-3D3B-46E0-8EE7-20F7DA4104EB}">
      <dgm:prSet/>
      <dgm:spPr/>
      <dgm:t>
        <a:bodyPr/>
        <a:lstStyle/>
        <a:p>
          <a:endParaRPr lang="en-US"/>
        </a:p>
      </dgm:t>
    </dgm:pt>
    <dgm:pt modelId="{F4AEDBA1-1FAA-4992-B433-F41B4D12DA5D}">
      <dgm:prSet/>
      <dgm:spPr/>
      <dgm:t>
        <a:bodyPr/>
        <a:lstStyle/>
        <a:p>
          <a:r>
            <a:rPr lang="en-US" dirty="0"/>
            <a:t>How do we substitute online affordances for those that are lost?</a:t>
          </a:r>
        </a:p>
      </dgm:t>
    </dgm:pt>
    <dgm:pt modelId="{48788AFD-F0F7-4400-BA45-278CB05F1D88}" type="parTrans" cxnId="{FC9A48ED-624E-4FB9-BD32-8DB3A2750663}">
      <dgm:prSet/>
      <dgm:spPr/>
      <dgm:t>
        <a:bodyPr/>
        <a:lstStyle/>
        <a:p>
          <a:endParaRPr lang="en-US"/>
        </a:p>
      </dgm:t>
    </dgm:pt>
    <dgm:pt modelId="{590CE827-8254-46CB-972D-21902ACC7563}" type="sibTrans" cxnId="{FC9A48ED-624E-4FB9-BD32-8DB3A2750663}">
      <dgm:prSet/>
      <dgm:spPr/>
      <dgm:t>
        <a:bodyPr/>
        <a:lstStyle/>
        <a:p>
          <a:endParaRPr lang="en-US"/>
        </a:p>
      </dgm:t>
    </dgm:pt>
    <dgm:pt modelId="{A5A00C7A-AA6F-974C-9014-09636DFE04D5}" type="pres">
      <dgm:prSet presAssocID="{44AC7C08-D2E6-4F2E-A819-FF1E4C9D05E0}" presName="Name0" presStyleCnt="0">
        <dgm:presLayoutVars>
          <dgm:dir/>
          <dgm:animLvl val="lvl"/>
          <dgm:resizeHandles val="exact"/>
        </dgm:presLayoutVars>
      </dgm:prSet>
      <dgm:spPr/>
    </dgm:pt>
    <dgm:pt modelId="{0FEC5732-5F33-A646-B818-23FB61D9729F}" type="pres">
      <dgm:prSet presAssocID="{F4AEDBA1-1FAA-4992-B433-F41B4D12DA5D}" presName="boxAndChildren" presStyleCnt="0"/>
      <dgm:spPr/>
    </dgm:pt>
    <dgm:pt modelId="{5C744F90-07E7-3E4D-8906-FB57E67AD4B1}" type="pres">
      <dgm:prSet presAssocID="{F4AEDBA1-1FAA-4992-B433-F41B4D12DA5D}" presName="parentTextBox" presStyleLbl="node1" presStyleIdx="0" presStyleCnt="2"/>
      <dgm:spPr/>
    </dgm:pt>
    <dgm:pt modelId="{F32926D8-F02A-304E-BB13-EC5D303C7E5F}" type="pres">
      <dgm:prSet presAssocID="{791E85B9-B077-4ADA-BBE4-CF362923F7B4}" presName="sp" presStyleCnt="0"/>
      <dgm:spPr/>
    </dgm:pt>
    <dgm:pt modelId="{B1E7B4B7-4768-6345-9FCC-EF7C590AAC0E}" type="pres">
      <dgm:prSet presAssocID="{CF478C7C-B31B-48DC-8788-A99FB27A6828}" presName="arrowAndChildren" presStyleCnt="0"/>
      <dgm:spPr/>
    </dgm:pt>
    <dgm:pt modelId="{20130BEF-33C0-524A-8F02-9330C0B56B42}" type="pres">
      <dgm:prSet presAssocID="{CF478C7C-B31B-48DC-8788-A99FB27A6828}" presName="parentTextArrow" presStyleLbl="node1" presStyleIdx="0" presStyleCnt="2"/>
      <dgm:spPr/>
    </dgm:pt>
    <dgm:pt modelId="{49AA039A-13FB-C946-91B3-E11CAD5FF746}" type="pres">
      <dgm:prSet presAssocID="{CF478C7C-B31B-48DC-8788-A99FB27A6828}" presName="arrow" presStyleLbl="node1" presStyleIdx="1" presStyleCnt="2"/>
      <dgm:spPr/>
    </dgm:pt>
    <dgm:pt modelId="{0F55175B-1C15-8540-B51E-ADD1D453D84D}" type="pres">
      <dgm:prSet presAssocID="{CF478C7C-B31B-48DC-8788-A99FB27A6828}" presName="descendantArrow" presStyleCnt="0"/>
      <dgm:spPr/>
    </dgm:pt>
    <dgm:pt modelId="{AFC910C9-6BE4-FA4B-A3B0-33997F4FE54A}" type="pres">
      <dgm:prSet presAssocID="{2318BD07-26B8-47B4-8B51-2268FA7083D1}" presName="childTextArrow" presStyleLbl="fgAccFollowNode1" presStyleIdx="0" presStyleCnt="1">
        <dgm:presLayoutVars>
          <dgm:bulletEnabled val="1"/>
        </dgm:presLayoutVars>
      </dgm:prSet>
      <dgm:spPr/>
    </dgm:pt>
  </dgm:ptLst>
  <dgm:cxnLst>
    <dgm:cxn modelId="{94D80710-29ED-4794-A842-5E5CC7305F6A}" srcId="{44AC7C08-D2E6-4F2E-A819-FF1E4C9D05E0}" destId="{CF478C7C-B31B-48DC-8788-A99FB27A6828}" srcOrd="0" destOrd="0" parTransId="{E3269626-EA59-45DA-98D3-45341DAEE029}" sibTransId="{791E85B9-B077-4ADA-BBE4-CF362923F7B4}"/>
    <dgm:cxn modelId="{34743A51-3D3B-46E0-8EE7-20F7DA4104EB}" srcId="{CF478C7C-B31B-48DC-8788-A99FB27A6828}" destId="{2318BD07-26B8-47B4-8B51-2268FA7083D1}" srcOrd="0" destOrd="0" parTransId="{2FF24DFE-6B68-4F2F-A8AD-92906A5B3941}" sibTransId="{2992B22A-C127-4C62-B63C-CD8EC53EDA30}"/>
    <dgm:cxn modelId="{1EE13D6B-3373-D948-93B0-DA5F1981C336}" type="presOf" srcId="{44AC7C08-D2E6-4F2E-A819-FF1E4C9D05E0}" destId="{A5A00C7A-AA6F-974C-9014-09636DFE04D5}" srcOrd="0" destOrd="0" presId="urn:microsoft.com/office/officeart/2005/8/layout/process4"/>
    <dgm:cxn modelId="{01CF34B6-E709-994F-80A2-7D8DF96BAE95}" type="presOf" srcId="{CF478C7C-B31B-48DC-8788-A99FB27A6828}" destId="{20130BEF-33C0-524A-8F02-9330C0B56B42}" srcOrd="0" destOrd="0" presId="urn:microsoft.com/office/officeart/2005/8/layout/process4"/>
    <dgm:cxn modelId="{8FB326CA-5A47-704C-A92A-4805DC0898F5}" type="presOf" srcId="{CF478C7C-B31B-48DC-8788-A99FB27A6828}" destId="{49AA039A-13FB-C946-91B3-E11CAD5FF746}" srcOrd="1" destOrd="0" presId="urn:microsoft.com/office/officeart/2005/8/layout/process4"/>
    <dgm:cxn modelId="{5E01ABCD-3F23-9140-A923-AECE56C46CE6}" type="presOf" srcId="{2318BD07-26B8-47B4-8B51-2268FA7083D1}" destId="{AFC910C9-6BE4-FA4B-A3B0-33997F4FE54A}" srcOrd="0" destOrd="0" presId="urn:microsoft.com/office/officeart/2005/8/layout/process4"/>
    <dgm:cxn modelId="{BE4D3BDC-3F38-004C-9C35-B77262B6B147}" type="presOf" srcId="{F4AEDBA1-1FAA-4992-B433-F41B4D12DA5D}" destId="{5C744F90-07E7-3E4D-8906-FB57E67AD4B1}" srcOrd="0" destOrd="0" presId="urn:microsoft.com/office/officeart/2005/8/layout/process4"/>
    <dgm:cxn modelId="{FC9A48ED-624E-4FB9-BD32-8DB3A2750663}" srcId="{44AC7C08-D2E6-4F2E-A819-FF1E4C9D05E0}" destId="{F4AEDBA1-1FAA-4992-B433-F41B4D12DA5D}" srcOrd="1" destOrd="0" parTransId="{48788AFD-F0F7-4400-BA45-278CB05F1D88}" sibTransId="{590CE827-8254-46CB-972D-21902ACC7563}"/>
    <dgm:cxn modelId="{BC5E3AAE-C6FD-BD4B-A3CA-07671E3C212A}" type="presParOf" srcId="{A5A00C7A-AA6F-974C-9014-09636DFE04D5}" destId="{0FEC5732-5F33-A646-B818-23FB61D9729F}" srcOrd="0" destOrd="0" presId="urn:microsoft.com/office/officeart/2005/8/layout/process4"/>
    <dgm:cxn modelId="{3DB4DCD4-E675-E946-BE5C-6A73E07A9526}" type="presParOf" srcId="{0FEC5732-5F33-A646-B818-23FB61D9729F}" destId="{5C744F90-07E7-3E4D-8906-FB57E67AD4B1}" srcOrd="0" destOrd="0" presId="urn:microsoft.com/office/officeart/2005/8/layout/process4"/>
    <dgm:cxn modelId="{CA9F1BBD-0DF2-3548-922F-71BFA480B3E4}" type="presParOf" srcId="{A5A00C7A-AA6F-974C-9014-09636DFE04D5}" destId="{F32926D8-F02A-304E-BB13-EC5D303C7E5F}" srcOrd="1" destOrd="0" presId="urn:microsoft.com/office/officeart/2005/8/layout/process4"/>
    <dgm:cxn modelId="{365E97BA-F829-EE47-BD60-D74F5C23DCD2}" type="presParOf" srcId="{A5A00C7A-AA6F-974C-9014-09636DFE04D5}" destId="{B1E7B4B7-4768-6345-9FCC-EF7C590AAC0E}" srcOrd="2" destOrd="0" presId="urn:microsoft.com/office/officeart/2005/8/layout/process4"/>
    <dgm:cxn modelId="{C09DDCF8-503C-0548-B93D-C7CB716BCA84}" type="presParOf" srcId="{B1E7B4B7-4768-6345-9FCC-EF7C590AAC0E}" destId="{20130BEF-33C0-524A-8F02-9330C0B56B42}" srcOrd="0" destOrd="0" presId="urn:microsoft.com/office/officeart/2005/8/layout/process4"/>
    <dgm:cxn modelId="{85FBDA1D-D48E-5446-9235-D44560830DBF}" type="presParOf" srcId="{B1E7B4B7-4768-6345-9FCC-EF7C590AAC0E}" destId="{49AA039A-13FB-C946-91B3-E11CAD5FF746}" srcOrd="1" destOrd="0" presId="urn:microsoft.com/office/officeart/2005/8/layout/process4"/>
    <dgm:cxn modelId="{3E030701-C576-0047-96D8-8F3E5498DC3F}" type="presParOf" srcId="{B1E7B4B7-4768-6345-9FCC-EF7C590AAC0E}" destId="{0F55175B-1C15-8540-B51E-ADD1D453D84D}" srcOrd="2" destOrd="0" presId="urn:microsoft.com/office/officeart/2005/8/layout/process4"/>
    <dgm:cxn modelId="{99072750-765F-004E-8E92-F8487A3C1F01}" type="presParOf" srcId="{0F55175B-1C15-8540-B51E-ADD1D453D84D}" destId="{AFC910C9-6BE4-FA4B-A3B0-33997F4FE54A}"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BCDCF3-C98E-4230-A3FE-3C0B2CFA557A}" type="doc">
      <dgm:prSet loTypeId="urn:microsoft.com/office/officeart/2018/5/layout/CenteredIconLabelDescriptionList" loCatId="icon" qsTypeId="urn:microsoft.com/office/officeart/2005/8/quickstyle/simple1" qsCatId="simple" csTypeId="urn:microsoft.com/office/officeart/2018/5/colors/Iconchunking_neutralbg_accent1_2" csCatId="accent1" phldr="1"/>
      <dgm:spPr/>
      <dgm:t>
        <a:bodyPr/>
        <a:lstStyle/>
        <a:p>
          <a:endParaRPr lang="en-US"/>
        </a:p>
      </dgm:t>
    </dgm:pt>
    <dgm:pt modelId="{BD96EEF1-826F-4125-8752-37955B3ECA9E}">
      <dgm:prSet/>
      <dgm:spPr/>
      <dgm:t>
        <a:bodyPr/>
        <a:lstStyle/>
        <a:p>
          <a:pPr>
            <a:lnSpc>
              <a:spcPct val="100000"/>
            </a:lnSpc>
            <a:defRPr b="1"/>
          </a:pPr>
          <a:r>
            <a:rPr lang="en-CA" dirty="0"/>
            <a:t>“Only Place-shared: interaction promotes: </a:t>
          </a:r>
          <a:endParaRPr lang="en-US" dirty="0"/>
        </a:p>
      </dgm:t>
    </dgm:pt>
    <dgm:pt modelId="{390308B6-7FF6-4FD2-B42A-3A8E83A263B0}" type="parTrans" cxnId="{0819DE58-D78F-4FDF-B0A7-5B064350C79B}">
      <dgm:prSet/>
      <dgm:spPr/>
      <dgm:t>
        <a:bodyPr/>
        <a:lstStyle/>
        <a:p>
          <a:endParaRPr lang="en-US"/>
        </a:p>
      </dgm:t>
    </dgm:pt>
    <dgm:pt modelId="{E1D73A28-17A8-49F4-9034-8F8C1FD52831}" type="sibTrans" cxnId="{0819DE58-D78F-4FDF-B0A7-5B064350C79B}">
      <dgm:prSet/>
      <dgm:spPr/>
      <dgm:t>
        <a:bodyPr/>
        <a:lstStyle/>
        <a:p>
          <a:endParaRPr lang="en-US"/>
        </a:p>
      </dgm:t>
    </dgm:pt>
    <dgm:pt modelId="{84BC44C4-4F6B-4BFA-97E6-B008A8EB9E91}">
      <dgm:prSet custT="1"/>
      <dgm:spPr/>
      <dgm:t>
        <a:bodyPr/>
        <a:lstStyle/>
        <a:p>
          <a:pPr>
            <a:lnSpc>
              <a:spcPct val="100000"/>
            </a:lnSpc>
          </a:pPr>
          <a:r>
            <a:rPr lang="en-CA" sz="2000" dirty="0"/>
            <a:t>More familiar shared ritual activity, </a:t>
          </a:r>
          <a:endParaRPr lang="en-US" sz="2000" dirty="0"/>
        </a:p>
      </dgm:t>
    </dgm:pt>
    <dgm:pt modelId="{C5073F55-1F74-4089-8A70-A42C932DEBA6}" type="parTrans" cxnId="{28717F25-BE95-494E-A9DF-708934EF2294}">
      <dgm:prSet/>
      <dgm:spPr/>
      <dgm:t>
        <a:bodyPr/>
        <a:lstStyle/>
        <a:p>
          <a:endParaRPr lang="en-US"/>
        </a:p>
      </dgm:t>
    </dgm:pt>
    <dgm:pt modelId="{A8FA17DB-E95B-4FAE-8A0B-A1B3540A8BDB}" type="sibTrans" cxnId="{28717F25-BE95-494E-A9DF-708934EF2294}">
      <dgm:prSet/>
      <dgm:spPr/>
      <dgm:t>
        <a:bodyPr/>
        <a:lstStyle/>
        <a:p>
          <a:endParaRPr lang="en-US"/>
        </a:p>
      </dgm:t>
    </dgm:pt>
    <dgm:pt modelId="{37726C61-1F2E-4531-B8AA-1264AC749749}">
      <dgm:prSet custT="1"/>
      <dgm:spPr/>
      <dgm:t>
        <a:bodyPr/>
        <a:lstStyle/>
        <a:p>
          <a:pPr>
            <a:lnSpc>
              <a:spcPct val="100000"/>
            </a:lnSpc>
          </a:pPr>
          <a:r>
            <a:rPr lang="en-CA" sz="2000" dirty="0"/>
            <a:t>more diverse types of social programming  - </a:t>
          </a:r>
          <a:r>
            <a:rPr lang="en-CA" sz="2000" dirty="0" err="1"/>
            <a:t>ie</a:t>
          </a:r>
          <a:r>
            <a:rPr lang="en-CA" sz="2000" dirty="0"/>
            <a:t> communal singing</a:t>
          </a:r>
        </a:p>
        <a:p>
          <a:pPr>
            <a:lnSpc>
              <a:spcPct val="100000"/>
            </a:lnSpc>
          </a:pPr>
          <a:r>
            <a:rPr lang="en-CA" sz="2000" dirty="0"/>
            <a:t>physical presence,  opportunities for spontaneous and multi sized conversations </a:t>
          </a:r>
          <a:endParaRPr lang="en-US" sz="2000" dirty="0"/>
        </a:p>
      </dgm:t>
    </dgm:pt>
    <dgm:pt modelId="{27791DC5-B0C2-43FA-B0FB-CF436531FFD1}" type="parTrans" cxnId="{2A0EAA8F-98C8-4488-A251-C9EAD5BDD4DD}">
      <dgm:prSet/>
      <dgm:spPr/>
      <dgm:t>
        <a:bodyPr/>
        <a:lstStyle/>
        <a:p>
          <a:endParaRPr lang="en-US"/>
        </a:p>
      </dgm:t>
    </dgm:pt>
    <dgm:pt modelId="{EA968460-596C-41B4-A1CC-3692F9634F47}" type="sibTrans" cxnId="{2A0EAA8F-98C8-4488-A251-C9EAD5BDD4DD}">
      <dgm:prSet/>
      <dgm:spPr/>
      <dgm:t>
        <a:bodyPr/>
        <a:lstStyle/>
        <a:p>
          <a:endParaRPr lang="en-US"/>
        </a:p>
      </dgm:t>
    </dgm:pt>
    <dgm:pt modelId="{6AD00E10-3BC8-48AB-808F-C37B795C5CBC}">
      <dgm:prSet/>
      <dgm:spPr/>
      <dgm:t>
        <a:bodyPr/>
        <a:lstStyle/>
        <a:p>
          <a:pPr>
            <a:lnSpc>
              <a:spcPct val="100000"/>
            </a:lnSpc>
            <a:defRPr b="1"/>
          </a:pPr>
          <a:r>
            <a:rPr lang="en-CA"/>
            <a:t>These actions strengthen community identity and mutual support.</a:t>
          </a:r>
          <a:endParaRPr lang="en-US"/>
        </a:p>
      </dgm:t>
    </dgm:pt>
    <dgm:pt modelId="{9BD8A69D-7EDD-40F2-8F49-B03317EBEC60}" type="parTrans" cxnId="{8BAF7FD6-0841-42B6-9880-2F3007E95289}">
      <dgm:prSet/>
      <dgm:spPr/>
      <dgm:t>
        <a:bodyPr/>
        <a:lstStyle/>
        <a:p>
          <a:endParaRPr lang="en-US"/>
        </a:p>
      </dgm:t>
    </dgm:pt>
    <dgm:pt modelId="{8DFFD696-3244-4861-9F44-3FF519F3306A}" type="sibTrans" cxnId="{8BAF7FD6-0841-42B6-9880-2F3007E95289}">
      <dgm:prSet/>
      <dgm:spPr/>
      <dgm:t>
        <a:bodyPr/>
        <a:lstStyle/>
        <a:p>
          <a:endParaRPr lang="en-US"/>
        </a:p>
      </dgm:t>
    </dgm:pt>
    <dgm:pt modelId="{5234A08B-108A-472B-822B-F4A044951EC1}" type="pres">
      <dgm:prSet presAssocID="{C9BCDCF3-C98E-4230-A3FE-3C0B2CFA557A}" presName="root" presStyleCnt="0">
        <dgm:presLayoutVars>
          <dgm:dir/>
          <dgm:resizeHandles val="exact"/>
        </dgm:presLayoutVars>
      </dgm:prSet>
      <dgm:spPr/>
    </dgm:pt>
    <dgm:pt modelId="{447356A3-CE16-4B42-A60F-77D39D10F22B}" type="pres">
      <dgm:prSet presAssocID="{BD96EEF1-826F-4125-8752-37955B3ECA9E}" presName="compNode" presStyleCnt="0"/>
      <dgm:spPr/>
    </dgm:pt>
    <dgm:pt modelId="{BE6C1492-6A0E-40BD-A0E2-F7BDFDE04483}" type="pres">
      <dgm:prSet presAssocID="{BD96EEF1-826F-4125-8752-37955B3ECA9E}"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ayer Candle"/>
        </a:ext>
      </dgm:extLst>
    </dgm:pt>
    <dgm:pt modelId="{A8F5173B-0F55-4C19-B57F-E393400F4CE9}" type="pres">
      <dgm:prSet presAssocID="{BD96EEF1-826F-4125-8752-37955B3ECA9E}" presName="iconSpace" presStyleCnt="0"/>
      <dgm:spPr/>
    </dgm:pt>
    <dgm:pt modelId="{5D13B535-BBE7-4A63-9EC5-616CEC1D1C09}" type="pres">
      <dgm:prSet presAssocID="{BD96EEF1-826F-4125-8752-37955B3ECA9E}" presName="parTx" presStyleLbl="revTx" presStyleIdx="0" presStyleCnt="4" custLinFactY="-119096" custLinFactNeighborX="-19882" custLinFactNeighborY="-200000">
        <dgm:presLayoutVars>
          <dgm:chMax val="0"/>
          <dgm:chPref val="0"/>
        </dgm:presLayoutVars>
      </dgm:prSet>
      <dgm:spPr/>
    </dgm:pt>
    <dgm:pt modelId="{6426A06E-C5EE-4912-9204-956570697406}" type="pres">
      <dgm:prSet presAssocID="{BD96EEF1-826F-4125-8752-37955B3ECA9E}" presName="txSpace" presStyleCnt="0"/>
      <dgm:spPr/>
    </dgm:pt>
    <dgm:pt modelId="{6BD2E24B-0CC5-4E18-B92D-A1A6C24690E0}" type="pres">
      <dgm:prSet presAssocID="{BD96EEF1-826F-4125-8752-37955B3ECA9E}" presName="desTx" presStyleLbl="revTx" presStyleIdx="1" presStyleCnt="4" custScaleX="150446" custScaleY="2000000" custLinFactY="176339" custLinFactNeighborX="280" custLinFactNeighborY="200000">
        <dgm:presLayoutVars/>
      </dgm:prSet>
      <dgm:spPr/>
    </dgm:pt>
    <dgm:pt modelId="{B0183226-5550-41F0-A5DA-D3A8298A1B87}" type="pres">
      <dgm:prSet presAssocID="{E1D73A28-17A8-49F4-9034-8F8C1FD52831}" presName="sibTrans" presStyleCnt="0"/>
      <dgm:spPr/>
    </dgm:pt>
    <dgm:pt modelId="{CB53F00F-7057-4845-AFF1-2F203E25BBC3}" type="pres">
      <dgm:prSet presAssocID="{6AD00E10-3BC8-48AB-808F-C37B795C5CBC}" presName="compNode" presStyleCnt="0"/>
      <dgm:spPr/>
    </dgm:pt>
    <dgm:pt modelId="{5E89BCAB-5AA9-44BA-A5D2-F63D88371A78}" type="pres">
      <dgm:prSet presAssocID="{6AD00E10-3BC8-48AB-808F-C37B795C5CBC}"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ers"/>
        </a:ext>
      </dgm:extLst>
    </dgm:pt>
    <dgm:pt modelId="{65C9864F-D211-48B8-A972-C2658E1161FB}" type="pres">
      <dgm:prSet presAssocID="{6AD00E10-3BC8-48AB-808F-C37B795C5CBC}" presName="iconSpace" presStyleCnt="0"/>
      <dgm:spPr/>
    </dgm:pt>
    <dgm:pt modelId="{6031D0D1-AD45-4D44-BD70-12F80380F8F6}" type="pres">
      <dgm:prSet presAssocID="{6AD00E10-3BC8-48AB-808F-C37B795C5CBC}" presName="parTx" presStyleLbl="revTx" presStyleIdx="2" presStyleCnt="4">
        <dgm:presLayoutVars>
          <dgm:chMax val="0"/>
          <dgm:chPref val="0"/>
        </dgm:presLayoutVars>
      </dgm:prSet>
      <dgm:spPr/>
    </dgm:pt>
    <dgm:pt modelId="{448530DB-1BA5-4539-ACEA-B121ABAA20CC}" type="pres">
      <dgm:prSet presAssocID="{6AD00E10-3BC8-48AB-808F-C37B795C5CBC}" presName="txSpace" presStyleCnt="0"/>
      <dgm:spPr/>
    </dgm:pt>
    <dgm:pt modelId="{258F13F7-BA75-4D01-A8E5-A7CF23CFDA5C}" type="pres">
      <dgm:prSet presAssocID="{6AD00E10-3BC8-48AB-808F-C37B795C5CBC}" presName="desTx" presStyleLbl="revTx" presStyleIdx="3" presStyleCnt="4">
        <dgm:presLayoutVars/>
      </dgm:prSet>
      <dgm:spPr/>
    </dgm:pt>
  </dgm:ptLst>
  <dgm:cxnLst>
    <dgm:cxn modelId="{8DCA7F19-45AF-49DA-B201-BA58CB0A77B1}" type="presOf" srcId="{6AD00E10-3BC8-48AB-808F-C37B795C5CBC}" destId="{6031D0D1-AD45-4D44-BD70-12F80380F8F6}" srcOrd="0" destOrd="0" presId="urn:microsoft.com/office/officeart/2018/5/layout/CenteredIconLabelDescriptionList"/>
    <dgm:cxn modelId="{28717F25-BE95-494E-A9DF-708934EF2294}" srcId="{BD96EEF1-826F-4125-8752-37955B3ECA9E}" destId="{84BC44C4-4F6B-4BFA-97E6-B008A8EB9E91}" srcOrd="0" destOrd="0" parTransId="{C5073F55-1F74-4089-8A70-A42C932DEBA6}" sibTransId="{A8FA17DB-E95B-4FAE-8A0B-A1B3540A8BDB}"/>
    <dgm:cxn modelId="{0819DE58-D78F-4FDF-B0A7-5B064350C79B}" srcId="{C9BCDCF3-C98E-4230-A3FE-3C0B2CFA557A}" destId="{BD96EEF1-826F-4125-8752-37955B3ECA9E}" srcOrd="0" destOrd="0" parTransId="{390308B6-7FF6-4FD2-B42A-3A8E83A263B0}" sibTransId="{E1D73A28-17A8-49F4-9034-8F8C1FD52831}"/>
    <dgm:cxn modelId="{734E7E62-D1DE-407D-9CC5-6454D996FEF1}" type="presOf" srcId="{C9BCDCF3-C98E-4230-A3FE-3C0B2CFA557A}" destId="{5234A08B-108A-472B-822B-F4A044951EC1}" srcOrd="0" destOrd="0" presId="urn:microsoft.com/office/officeart/2018/5/layout/CenteredIconLabelDescriptionList"/>
    <dgm:cxn modelId="{2FC07488-2353-4BD2-8962-E350D00A51AC}" type="presOf" srcId="{84BC44C4-4F6B-4BFA-97E6-B008A8EB9E91}" destId="{6BD2E24B-0CC5-4E18-B92D-A1A6C24690E0}" srcOrd="0" destOrd="0" presId="urn:microsoft.com/office/officeart/2018/5/layout/CenteredIconLabelDescriptionList"/>
    <dgm:cxn modelId="{2A0EAA8F-98C8-4488-A251-C9EAD5BDD4DD}" srcId="{BD96EEF1-826F-4125-8752-37955B3ECA9E}" destId="{37726C61-1F2E-4531-B8AA-1264AC749749}" srcOrd="1" destOrd="0" parTransId="{27791DC5-B0C2-43FA-B0FB-CF436531FFD1}" sibTransId="{EA968460-596C-41B4-A1CC-3692F9634F47}"/>
    <dgm:cxn modelId="{D73C80AA-26A4-4583-A2F4-C6C6128FA20C}" type="presOf" srcId="{BD96EEF1-826F-4125-8752-37955B3ECA9E}" destId="{5D13B535-BBE7-4A63-9EC5-616CEC1D1C09}" srcOrd="0" destOrd="0" presId="urn:microsoft.com/office/officeart/2018/5/layout/CenteredIconLabelDescriptionList"/>
    <dgm:cxn modelId="{5375EEB9-8153-4BE8-A268-C584129134E3}" type="presOf" srcId="{37726C61-1F2E-4531-B8AA-1264AC749749}" destId="{6BD2E24B-0CC5-4E18-B92D-A1A6C24690E0}" srcOrd="0" destOrd="1" presId="urn:microsoft.com/office/officeart/2018/5/layout/CenteredIconLabelDescriptionList"/>
    <dgm:cxn modelId="{8BAF7FD6-0841-42B6-9880-2F3007E95289}" srcId="{C9BCDCF3-C98E-4230-A3FE-3C0B2CFA557A}" destId="{6AD00E10-3BC8-48AB-808F-C37B795C5CBC}" srcOrd="1" destOrd="0" parTransId="{9BD8A69D-7EDD-40F2-8F49-B03317EBEC60}" sibTransId="{8DFFD696-3244-4861-9F44-3FF519F3306A}"/>
    <dgm:cxn modelId="{9A312E2A-9C57-4A5D-AEB9-C7C2CC37D553}" type="presParOf" srcId="{5234A08B-108A-472B-822B-F4A044951EC1}" destId="{447356A3-CE16-4B42-A60F-77D39D10F22B}" srcOrd="0" destOrd="0" presId="urn:microsoft.com/office/officeart/2018/5/layout/CenteredIconLabelDescriptionList"/>
    <dgm:cxn modelId="{92D801DA-A6A1-4BDF-B92D-ECF58B4BBD07}" type="presParOf" srcId="{447356A3-CE16-4B42-A60F-77D39D10F22B}" destId="{BE6C1492-6A0E-40BD-A0E2-F7BDFDE04483}" srcOrd="0" destOrd="0" presId="urn:microsoft.com/office/officeart/2018/5/layout/CenteredIconLabelDescriptionList"/>
    <dgm:cxn modelId="{CFF57663-C592-4E09-8C09-A01A511BE645}" type="presParOf" srcId="{447356A3-CE16-4B42-A60F-77D39D10F22B}" destId="{A8F5173B-0F55-4C19-B57F-E393400F4CE9}" srcOrd="1" destOrd="0" presId="urn:microsoft.com/office/officeart/2018/5/layout/CenteredIconLabelDescriptionList"/>
    <dgm:cxn modelId="{0F646B49-C85A-4160-A95D-B2DB4F9A9033}" type="presParOf" srcId="{447356A3-CE16-4B42-A60F-77D39D10F22B}" destId="{5D13B535-BBE7-4A63-9EC5-616CEC1D1C09}" srcOrd="2" destOrd="0" presId="urn:microsoft.com/office/officeart/2018/5/layout/CenteredIconLabelDescriptionList"/>
    <dgm:cxn modelId="{0791AF74-4DA0-4968-82A2-7B8766C5A23A}" type="presParOf" srcId="{447356A3-CE16-4B42-A60F-77D39D10F22B}" destId="{6426A06E-C5EE-4912-9204-956570697406}" srcOrd="3" destOrd="0" presId="urn:microsoft.com/office/officeart/2018/5/layout/CenteredIconLabelDescriptionList"/>
    <dgm:cxn modelId="{3D9B1869-7800-4F53-B046-2DFD99D9DD76}" type="presParOf" srcId="{447356A3-CE16-4B42-A60F-77D39D10F22B}" destId="{6BD2E24B-0CC5-4E18-B92D-A1A6C24690E0}" srcOrd="4" destOrd="0" presId="urn:microsoft.com/office/officeart/2018/5/layout/CenteredIconLabelDescriptionList"/>
    <dgm:cxn modelId="{140773AF-700C-4FD9-9D27-834C92AC1F03}" type="presParOf" srcId="{5234A08B-108A-472B-822B-F4A044951EC1}" destId="{B0183226-5550-41F0-A5DA-D3A8298A1B87}" srcOrd="1" destOrd="0" presId="urn:microsoft.com/office/officeart/2018/5/layout/CenteredIconLabelDescriptionList"/>
    <dgm:cxn modelId="{18AD8840-5EFD-4E3A-9881-D318777A6DF6}" type="presParOf" srcId="{5234A08B-108A-472B-822B-F4A044951EC1}" destId="{CB53F00F-7057-4845-AFF1-2F203E25BBC3}" srcOrd="2" destOrd="0" presId="urn:microsoft.com/office/officeart/2018/5/layout/CenteredIconLabelDescriptionList"/>
    <dgm:cxn modelId="{51758C80-5BBC-44A6-B508-8F04FDA24001}" type="presParOf" srcId="{CB53F00F-7057-4845-AFF1-2F203E25BBC3}" destId="{5E89BCAB-5AA9-44BA-A5D2-F63D88371A78}" srcOrd="0" destOrd="0" presId="urn:microsoft.com/office/officeart/2018/5/layout/CenteredIconLabelDescriptionList"/>
    <dgm:cxn modelId="{72277E0B-4F2D-400F-95EB-F5652DC286CF}" type="presParOf" srcId="{CB53F00F-7057-4845-AFF1-2F203E25BBC3}" destId="{65C9864F-D211-48B8-A972-C2658E1161FB}" srcOrd="1" destOrd="0" presId="urn:microsoft.com/office/officeart/2018/5/layout/CenteredIconLabelDescriptionList"/>
    <dgm:cxn modelId="{6031E86A-A35E-42C0-A98D-1F8521650FCF}" type="presParOf" srcId="{CB53F00F-7057-4845-AFF1-2F203E25BBC3}" destId="{6031D0D1-AD45-4D44-BD70-12F80380F8F6}" srcOrd="2" destOrd="0" presId="urn:microsoft.com/office/officeart/2018/5/layout/CenteredIconLabelDescriptionList"/>
    <dgm:cxn modelId="{B2C3F735-55C7-41CC-9DC1-933E69C72A0C}" type="presParOf" srcId="{CB53F00F-7057-4845-AFF1-2F203E25BBC3}" destId="{448530DB-1BA5-4539-ACEA-B121ABAA20CC}" srcOrd="3" destOrd="0" presId="urn:microsoft.com/office/officeart/2018/5/layout/CenteredIconLabelDescriptionList"/>
    <dgm:cxn modelId="{B74C1DE2-984B-4609-A5BF-615C0B50A5C9}" type="presParOf" srcId="{CB53F00F-7057-4845-AFF1-2F203E25BBC3}" destId="{258F13F7-BA75-4D01-A8E5-A7CF23CFDA5C}"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A36F3C6-A535-4CFA-AA0A-EDCD55E45ACD}"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188A6A16-53BC-4DF6-9F51-A735126B7F04}">
      <dgm:prSet/>
      <dgm:spPr/>
      <dgm:t>
        <a:bodyPr/>
        <a:lstStyle/>
        <a:p>
          <a:r>
            <a:rPr lang="en-CA" b="1"/>
            <a:t>Protection and Safety:</a:t>
          </a:r>
          <a:r>
            <a:rPr lang="en-CA"/>
            <a:t> Allows believers under hostile or restrictive regimes to communicate and practice without fear of punishment.</a:t>
          </a:r>
          <a:endParaRPr lang="en-US"/>
        </a:p>
      </dgm:t>
    </dgm:pt>
    <dgm:pt modelId="{6C99D28A-28C3-46BC-9A6A-75CC2AAEDADD}" type="parTrans" cxnId="{FBFB4502-44A5-4963-8E6B-2D40A30A5421}">
      <dgm:prSet/>
      <dgm:spPr/>
      <dgm:t>
        <a:bodyPr/>
        <a:lstStyle/>
        <a:p>
          <a:endParaRPr lang="en-US"/>
        </a:p>
      </dgm:t>
    </dgm:pt>
    <dgm:pt modelId="{4125D7F4-D600-4689-B0BB-69F9A426608E}" type="sibTrans" cxnId="{FBFB4502-44A5-4963-8E6B-2D40A30A5421}">
      <dgm:prSet/>
      <dgm:spPr/>
      <dgm:t>
        <a:bodyPr/>
        <a:lstStyle/>
        <a:p>
          <a:endParaRPr lang="en-US"/>
        </a:p>
      </dgm:t>
    </dgm:pt>
    <dgm:pt modelId="{A2F79DB6-AA91-464A-A920-2C2C8A2FF5BA}">
      <dgm:prSet/>
      <dgm:spPr/>
      <dgm:t>
        <a:bodyPr/>
        <a:lstStyle/>
        <a:p>
          <a:r>
            <a:rPr lang="en-CA" b="1"/>
            <a:t>Honest Exploration:</a:t>
          </a:r>
          <a:r>
            <a:rPr lang="en-CA"/>
            <a:t> Grants individuals the freedom to ask taboo or difficult questions without risking personal shame or social stigma.</a:t>
          </a:r>
          <a:endParaRPr lang="en-US"/>
        </a:p>
      </dgm:t>
    </dgm:pt>
    <dgm:pt modelId="{A44CFD2B-DCBD-4628-A503-38B3E9BDC19E}" type="parTrans" cxnId="{36D5FE0F-4555-4D5E-BC17-2A7ABCE37A04}">
      <dgm:prSet/>
      <dgm:spPr/>
      <dgm:t>
        <a:bodyPr/>
        <a:lstStyle/>
        <a:p>
          <a:endParaRPr lang="en-US"/>
        </a:p>
      </dgm:t>
    </dgm:pt>
    <dgm:pt modelId="{FFB3FA3F-1762-4030-A21F-A80C86979562}" type="sibTrans" cxnId="{36D5FE0F-4555-4D5E-BC17-2A7ABCE37A04}">
      <dgm:prSet/>
      <dgm:spPr/>
      <dgm:t>
        <a:bodyPr/>
        <a:lstStyle/>
        <a:p>
          <a:endParaRPr lang="en-US"/>
        </a:p>
      </dgm:t>
    </dgm:pt>
    <dgm:pt modelId="{7154A4D4-A7E7-498B-8F5F-E2863FAD1097}">
      <dgm:prSet/>
      <dgm:spPr/>
      <dgm:t>
        <a:bodyPr/>
        <a:lstStyle/>
        <a:p>
          <a:r>
            <a:rPr lang="en-CA" b="1"/>
            <a:t>Focus on the Message:</a:t>
          </a:r>
          <a:r>
            <a:rPr lang="en-CA"/>
            <a:t> Shifts the focus away from human ego, physical appearances, or celebrity culture toward universal spiritual truths</a:t>
          </a:r>
          <a:endParaRPr lang="en-US"/>
        </a:p>
      </dgm:t>
    </dgm:pt>
    <dgm:pt modelId="{B8C91112-B4C2-4ECC-93D3-04669D7D62F0}" type="parTrans" cxnId="{139DC7A2-4F93-434D-A2D5-D462A3B1B69E}">
      <dgm:prSet/>
      <dgm:spPr/>
      <dgm:t>
        <a:bodyPr/>
        <a:lstStyle/>
        <a:p>
          <a:endParaRPr lang="en-US"/>
        </a:p>
      </dgm:t>
    </dgm:pt>
    <dgm:pt modelId="{04E3392B-8240-4F9B-92A5-8FFF682F972C}" type="sibTrans" cxnId="{139DC7A2-4F93-434D-A2D5-D462A3B1B69E}">
      <dgm:prSet/>
      <dgm:spPr/>
      <dgm:t>
        <a:bodyPr/>
        <a:lstStyle/>
        <a:p>
          <a:endParaRPr lang="en-US"/>
        </a:p>
      </dgm:t>
    </dgm:pt>
    <dgm:pt modelId="{B7212FE9-6F0B-A546-A70D-C487C1C77562}" type="pres">
      <dgm:prSet presAssocID="{4A36F3C6-A535-4CFA-AA0A-EDCD55E45ACD}" presName="linear" presStyleCnt="0">
        <dgm:presLayoutVars>
          <dgm:animLvl val="lvl"/>
          <dgm:resizeHandles val="exact"/>
        </dgm:presLayoutVars>
      </dgm:prSet>
      <dgm:spPr/>
    </dgm:pt>
    <dgm:pt modelId="{57B0AB6C-3CAC-F94E-912A-DFC1F294B861}" type="pres">
      <dgm:prSet presAssocID="{188A6A16-53BC-4DF6-9F51-A735126B7F04}" presName="parentText" presStyleLbl="node1" presStyleIdx="0" presStyleCnt="3">
        <dgm:presLayoutVars>
          <dgm:chMax val="0"/>
          <dgm:bulletEnabled val="1"/>
        </dgm:presLayoutVars>
      </dgm:prSet>
      <dgm:spPr/>
    </dgm:pt>
    <dgm:pt modelId="{CDF2FED9-182D-A748-AC4D-C1E8C8CA9D50}" type="pres">
      <dgm:prSet presAssocID="{4125D7F4-D600-4689-B0BB-69F9A426608E}" presName="spacer" presStyleCnt="0"/>
      <dgm:spPr/>
    </dgm:pt>
    <dgm:pt modelId="{05FCE426-1C9F-2642-902C-8774F8800519}" type="pres">
      <dgm:prSet presAssocID="{A2F79DB6-AA91-464A-A920-2C2C8A2FF5BA}" presName="parentText" presStyleLbl="node1" presStyleIdx="1" presStyleCnt="3">
        <dgm:presLayoutVars>
          <dgm:chMax val="0"/>
          <dgm:bulletEnabled val="1"/>
        </dgm:presLayoutVars>
      </dgm:prSet>
      <dgm:spPr/>
    </dgm:pt>
    <dgm:pt modelId="{D777397C-4A2D-724C-88BC-DC2D15AE96C7}" type="pres">
      <dgm:prSet presAssocID="{FFB3FA3F-1762-4030-A21F-A80C86979562}" presName="spacer" presStyleCnt="0"/>
      <dgm:spPr/>
    </dgm:pt>
    <dgm:pt modelId="{A482192A-088B-C141-96C2-3B86CD0F1EF4}" type="pres">
      <dgm:prSet presAssocID="{7154A4D4-A7E7-498B-8F5F-E2863FAD1097}" presName="parentText" presStyleLbl="node1" presStyleIdx="2" presStyleCnt="3">
        <dgm:presLayoutVars>
          <dgm:chMax val="0"/>
          <dgm:bulletEnabled val="1"/>
        </dgm:presLayoutVars>
      </dgm:prSet>
      <dgm:spPr/>
    </dgm:pt>
  </dgm:ptLst>
  <dgm:cxnLst>
    <dgm:cxn modelId="{FBFB4502-44A5-4963-8E6B-2D40A30A5421}" srcId="{4A36F3C6-A535-4CFA-AA0A-EDCD55E45ACD}" destId="{188A6A16-53BC-4DF6-9F51-A735126B7F04}" srcOrd="0" destOrd="0" parTransId="{6C99D28A-28C3-46BC-9A6A-75CC2AAEDADD}" sibTransId="{4125D7F4-D600-4689-B0BB-69F9A426608E}"/>
    <dgm:cxn modelId="{36D5FE0F-4555-4D5E-BC17-2A7ABCE37A04}" srcId="{4A36F3C6-A535-4CFA-AA0A-EDCD55E45ACD}" destId="{A2F79DB6-AA91-464A-A920-2C2C8A2FF5BA}" srcOrd="1" destOrd="0" parTransId="{A44CFD2B-DCBD-4628-A503-38B3E9BDC19E}" sibTransId="{FFB3FA3F-1762-4030-A21F-A80C86979562}"/>
    <dgm:cxn modelId="{19B5F328-C3CA-1F41-B773-8394D09EDF60}" type="presOf" srcId="{7154A4D4-A7E7-498B-8F5F-E2863FAD1097}" destId="{A482192A-088B-C141-96C2-3B86CD0F1EF4}" srcOrd="0" destOrd="0" presId="urn:microsoft.com/office/officeart/2005/8/layout/vList2"/>
    <dgm:cxn modelId="{139DC7A2-4F93-434D-A2D5-D462A3B1B69E}" srcId="{4A36F3C6-A535-4CFA-AA0A-EDCD55E45ACD}" destId="{7154A4D4-A7E7-498B-8F5F-E2863FAD1097}" srcOrd="2" destOrd="0" parTransId="{B8C91112-B4C2-4ECC-93D3-04669D7D62F0}" sibTransId="{04E3392B-8240-4F9B-92A5-8FFF682F972C}"/>
    <dgm:cxn modelId="{E75B53AD-3008-0E49-9F30-B1C2FEAE18CF}" type="presOf" srcId="{4A36F3C6-A535-4CFA-AA0A-EDCD55E45ACD}" destId="{B7212FE9-6F0B-A546-A70D-C487C1C77562}" srcOrd="0" destOrd="0" presId="urn:microsoft.com/office/officeart/2005/8/layout/vList2"/>
    <dgm:cxn modelId="{F87802BA-E2DD-7043-9444-457EA2631FCF}" type="presOf" srcId="{A2F79DB6-AA91-464A-A920-2C2C8A2FF5BA}" destId="{05FCE426-1C9F-2642-902C-8774F8800519}" srcOrd="0" destOrd="0" presId="urn:microsoft.com/office/officeart/2005/8/layout/vList2"/>
    <dgm:cxn modelId="{D38B85BB-A6FA-024F-84DC-8E0AB1457C96}" type="presOf" srcId="{188A6A16-53BC-4DF6-9F51-A735126B7F04}" destId="{57B0AB6C-3CAC-F94E-912A-DFC1F294B861}" srcOrd="0" destOrd="0" presId="urn:microsoft.com/office/officeart/2005/8/layout/vList2"/>
    <dgm:cxn modelId="{31BDCB9C-1963-C74D-8540-11D9915867B2}" type="presParOf" srcId="{B7212FE9-6F0B-A546-A70D-C487C1C77562}" destId="{57B0AB6C-3CAC-F94E-912A-DFC1F294B861}" srcOrd="0" destOrd="0" presId="urn:microsoft.com/office/officeart/2005/8/layout/vList2"/>
    <dgm:cxn modelId="{42F433B9-A401-CD45-93DB-0D815299F7AA}" type="presParOf" srcId="{B7212FE9-6F0B-A546-A70D-C487C1C77562}" destId="{CDF2FED9-182D-A748-AC4D-C1E8C8CA9D50}" srcOrd="1" destOrd="0" presId="urn:microsoft.com/office/officeart/2005/8/layout/vList2"/>
    <dgm:cxn modelId="{4599517B-EE19-454E-9B9E-9D96A4CC18E7}" type="presParOf" srcId="{B7212FE9-6F0B-A546-A70D-C487C1C77562}" destId="{05FCE426-1C9F-2642-902C-8774F8800519}" srcOrd="2" destOrd="0" presId="urn:microsoft.com/office/officeart/2005/8/layout/vList2"/>
    <dgm:cxn modelId="{2D0011E9-1DA8-C446-B4F5-1C602CDB42EC}" type="presParOf" srcId="{B7212FE9-6F0B-A546-A70D-C487C1C77562}" destId="{D777397C-4A2D-724C-88BC-DC2D15AE96C7}" srcOrd="3" destOrd="0" presId="urn:microsoft.com/office/officeart/2005/8/layout/vList2"/>
    <dgm:cxn modelId="{55F72DA8-F622-5747-949C-A152FA55F29B}" type="presParOf" srcId="{B7212FE9-6F0B-A546-A70D-C487C1C77562}" destId="{A482192A-088B-C141-96C2-3B86CD0F1EF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2624C60-DFC1-4859-B986-69FB1EB641B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95035E0-C8BA-490D-A3C9-3F83DC667A5C}">
      <dgm:prSet/>
      <dgm:spPr/>
      <dgm:t>
        <a:bodyPr/>
        <a:lstStyle/>
        <a:p>
          <a:r>
            <a:rPr lang="en-CA" b="1"/>
            <a:t>Disinhibition and Cruelty:</a:t>
          </a:r>
          <a:r>
            <a:rPr lang="en-CA"/>
            <a:t> Removes natural social boundaries, often leading people to post harsh, hateful, or toxic remarks that contradict religious values. </a:t>
          </a:r>
          <a:endParaRPr lang="en-US"/>
        </a:p>
      </dgm:t>
    </dgm:pt>
    <dgm:pt modelId="{4277444E-B945-45FE-8621-36AB4F50EF74}" type="parTrans" cxnId="{8EE825BD-4623-4291-B038-F3BF1B6BB193}">
      <dgm:prSet/>
      <dgm:spPr/>
      <dgm:t>
        <a:bodyPr/>
        <a:lstStyle/>
        <a:p>
          <a:endParaRPr lang="en-US"/>
        </a:p>
      </dgm:t>
    </dgm:pt>
    <dgm:pt modelId="{59A09AD0-DCC9-4A72-B6E7-7721940E574D}" type="sibTrans" cxnId="{8EE825BD-4623-4291-B038-F3BF1B6BB193}">
      <dgm:prSet/>
      <dgm:spPr/>
      <dgm:t>
        <a:bodyPr/>
        <a:lstStyle/>
        <a:p>
          <a:endParaRPr lang="en-US"/>
        </a:p>
      </dgm:t>
    </dgm:pt>
    <dgm:pt modelId="{F52C5DCD-C9E8-401E-9EDA-9F5E7EDDC1A3}">
      <dgm:prSet/>
      <dgm:spPr/>
      <dgm:t>
        <a:bodyPr/>
        <a:lstStyle/>
        <a:p>
          <a:r>
            <a:rPr lang="en-CA" b="1"/>
            <a:t>Lack of Accountability:</a:t>
          </a:r>
          <a:r>
            <a:rPr lang="en-CA"/>
            <a:t> Encourages the creation of false personas and hypocrisy, shielding individuals from the real-world consequences of their actions. </a:t>
          </a:r>
          <a:endParaRPr lang="en-US"/>
        </a:p>
      </dgm:t>
    </dgm:pt>
    <dgm:pt modelId="{B424E77B-5DC9-43F4-A5FF-5A1A6112F351}" type="parTrans" cxnId="{4D73CE09-152F-45E3-ADCD-DA8BE38D8D9D}">
      <dgm:prSet/>
      <dgm:spPr/>
      <dgm:t>
        <a:bodyPr/>
        <a:lstStyle/>
        <a:p>
          <a:endParaRPr lang="en-US"/>
        </a:p>
      </dgm:t>
    </dgm:pt>
    <dgm:pt modelId="{E65A7430-99FC-4385-ABB9-BC1B7032FEBB}" type="sibTrans" cxnId="{4D73CE09-152F-45E3-ADCD-DA8BE38D8D9D}">
      <dgm:prSet/>
      <dgm:spPr/>
      <dgm:t>
        <a:bodyPr/>
        <a:lstStyle/>
        <a:p>
          <a:endParaRPr lang="en-US"/>
        </a:p>
      </dgm:t>
    </dgm:pt>
    <dgm:pt modelId="{DF7D6E4D-E48A-4324-B79D-94AD052E8583}">
      <dgm:prSet/>
      <dgm:spPr/>
      <dgm:t>
        <a:bodyPr/>
        <a:lstStyle/>
        <a:p>
          <a:r>
            <a:rPr lang="en-CA" b="1"/>
            <a:t>Isolation from True Community ??????</a:t>
          </a:r>
          <a:r>
            <a:rPr lang="en-CA"/>
            <a:t> Replaces genuine, embodied fellowship and mutual care with superficial digital validation. </a:t>
          </a:r>
          <a:endParaRPr lang="en-US"/>
        </a:p>
      </dgm:t>
    </dgm:pt>
    <dgm:pt modelId="{1E04E24D-6E52-4E01-A4E0-5F99084E1B69}" type="parTrans" cxnId="{4DA910E4-77BB-4A4E-A93A-F4CCF20FCB12}">
      <dgm:prSet/>
      <dgm:spPr/>
      <dgm:t>
        <a:bodyPr/>
        <a:lstStyle/>
        <a:p>
          <a:endParaRPr lang="en-US"/>
        </a:p>
      </dgm:t>
    </dgm:pt>
    <dgm:pt modelId="{E202DE71-CDE6-45C3-849C-EB5DB8145A5D}" type="sibTrans" cxnId="{4DA910E4-77BB-4A4E-A93A-F4CCF20FCB12}">
      <dgm:prSet/>
      <dgm:spPr/>
      <dgm:t>
        <a:bodyPr/>
        <a:lstStyle/>
        <a:p>
          <a:endParaRPr lang="en-US"/>
        </a:p>
      </dgm:t>
    </dgm:pt>
    <dgm:pt modelId="{18514ED4-2C7C-6749-992E-CF47FA7FE335}" type="pres">
      <dgm:prSet presAssocID="{32624C60-DFC1-4859-B986-69FB1EB641BF}" presName="linear" presStyleCnt="0">
        <dgm:presLayoutVars>
          <dgm:animLvl val="lvl"/>
          <dgm:resizeHandles val="exact"/>
        </dgm:presLayoutVars>
      </dgm:prSet>
      <dgm:spPr/>
    </dgm:pt>
    <dgm:pt modelId="{2E6939A8-55EB-4A4C-A74D-1015E9B5B05F}" type="pres">
      <dgm:prSet presAssocID="{895035E0-C8BA-490D-A3C9-3F83DC667A5C}" presName="parentText" presStyleLbl="node1" presStyleIdx="0" presStyleCnt="3">
        <dgm:presLayoutVars>
          <dgm:chMax val="0"/>
          <dgm:bulletEnabled val="1"/>
        </dgm:presLayoutVars>
      </dgm:prSet>
      <dgm:spPr/>
    </dgm:pt>
    <dgm:pt modelId="{2C19FDAE-BFA6-174E-A587-D9081A94C786}" type="pres">
      <dgm:prSet presAssocID="{59A09AD0-DCC9-4A72-B6E7-7721940E574D}" presName="spacer" presStyleCnt="0"/>
      <dgm:spPr/>
    </dgm:pt>
    <dgm:pt modelId="{CAE09C7E-5FD5-C344-8B57-E05F0452DC0D}" type="pres">
      <dgm:prSet presAssocID="{F52C5DCD-C9E8-401E-9EDA-9F5E7EDDC1A3}" presName="parentText" presStyleLbl="node1" presStyleIdx="1" presStyleCnt="3">
        <dgm:presLayoutVars>
          <dgm:chMax val="0"/>
          <dgm:bulletEnabled val="1"/>
        </dgm:presLayoutVars>
      </dgm:prSet>
      <dgm:spPr/>
    </dgm:pt>
    <dgm:pt modelId="{7E05D5C5-B550-F546-8942-2135AF1745A4}" type="pres">
      <dgm:prSet presAssocID="{E65A7430-99FC-4385-ABB9-BC1B7032FEBB}" presName="spacer" presStyleCnt="0"/>
      <dgm:spPr/>
    </dgm:pt>
    <dgm:pt modelId="{59472143-2581-6148-967C-1687E7769DC9}" type="pres">
      <dgm:prSet presAssocID="{DF7D6E4D-E48A-4324-B79D-94AD052E8583}" presName="parentText" presStyleLbl="node1" presStyleIdx="2" presStyleCnt="3">
        <dgm:presLayoutVars>
          <dgm:chMax val="0"/>
          <dgm:bulletEnabled val="1"/>
        </dgm:presLayoutVars>
      </dgm:prSet>
      <dgm:spPr/>
    </dgm:pt>
  </dgm:ptLst>
  <dgm:cxnLst>
    <dgm:cxn modelId="{09345F03-D341-B148-AA68-A56088B48D6C}" type="presOf" srcId="{32624C60-DFC1-4859-B986-69FB1EB641BF}" destId="{18514ED4-2C7C-6749-992E-CF47FA7FE335}" srcOrd="0" destOrd="0" presId="urn:microsoft.com/office/officeart/2005/8/layout/vList2"/>
    <dgm:cxn modelId="{4D73CE09-152F-45E3-ADCD-DA8BE38D8D9D}" srcId="{32624C60-DFC1-4859-B986-69FB1EB641BF}" destId="{F52C5DCD-C9E8-401E-9EDA-9F5E7EDDC1A3}" srcOrd="1" destOrd="0" parTransId="{B424E77B-5DC9-43F4-A5FF-5A1A6112F351}" sibTransId="{E65A7430-99FC-4385-ABB9-BC1B7032FEBB}"/>
    <dgm:cxn modelId="{286AB284-34E6-A24F-9092-78AB8E0CF431}" type="presOf" srcId="{F52C5DCD-C9E8-401E-9EDA-9F5E7EDDC1A3}" destId="{CAE09C7E-5FD5-C344-8B57-E05F0452DC0D}" srcOrd="0" destOrd="0" presId="urn:microsoft.com/office/officeart/2005/8/layout/vList2"/>
    <dgm:cxn modelId="{FCB4B699-E599-8E40-82A5-D8E73AD7A792}" type="presOf" srcId="{895035E0-C8BA-490D-A3C9-3F83DC667A5C}" destId="{2E6939A8-55EB-4A4C-A74D-1015E9B5B05F}" srcOrd="0" destOrd="0" presId="urn:microsoft.com/office/officeart/2005/8/layout/vList2"/>
    <dgm:cxn modelId="{8EE825BD-4623-4291-B038-F3BF1B6BB193}" srcId="{32624C60-DFC1-4859-B986-69FB1EB641BF}" destId="{895035E0-C8BA-490D-A3C9-3F83DC667A5C}" srcOrd="0" destOrd="0" parTransId="{4277444E-B945-45FE-8621-36AB4F50EF74}" sibTransId="{59A09AD0-DCC9-4A72-B6E7-7721940E574D}"/>
    <dgm:cxn modelId="{4DA910E4-77BB-4A4E-A93A-F4CCF20FCB12}" srcId="{32624C60-DFC1-4859-B986-69FB1EB641BF}" destId="{DF7D6E4D-E48A-4324-B79D-94AD052E8583}" srcOrd="2" destOrd="0" parTransId="{1E04E24D-6E52-4E01-A4E0-5F99084E1B69}" sibTransId="{E202DE71-CDE6-45C3-849C-EB5DB8145A5D}"/>
    <dgm:cxn modelId="{0F2238F0-2609-EF46-89DA-671AC037C101}" type="presOf" srcId="{DF7D6E4D-E48A-4324-B79D-94AD052E8583}" destId="{59472143-2581-6148-967C-1687E7769DC9}" srcOrd="0" destOrd="0" presId="urn:microsoft.com/office/officeart/2005/8/layout/vList2"/>
    <dgm:cxn modelId="{8E7ACBC2-1BED-544C-965A-4C3F2C0DA3D4}" type="presParOf" srcId="{18514ED4-2C7C-6749-992E-CF47FA7FE335}" destId="{2E6939A8-55EB-4A4C-A74D-1015E9B5B05F}" srcOrd="0" destOrd="0" presId="urn:microsoft.com/office/officeart/2005/8/layout/vList2"/>
    <dgm:cxn modelId="{5E2BCB68-DEFB-254B-95A0-330EA5513121}" type="presParOf" srcId="{18514ED4-2C7C-6749-992E-CF47FA7FE335}" destId="{2C19FDAE-BFA6-174E-A587-D9081A94C786}" srcOrd="1" destOrd="0" presId="urn:microsoft.com/office/officeart/2005/8/layout/vList2"/>
    <dgm:cxn modelId="{7C19A534-2512-034E-81FE-BA568DDF68A3}" type="presParOf" srcId="{18514ED4-2C7C-6749-992E-CF47FA7FE335}" destId="{CAE09C7E-5FD5-C344-8B57-E05F0452DC0D}" srcOrd="2" destOrd="0" presId="urn:microsoft.com/office/officeart/2005/8/layout/vList2"/>
    <dgm:cxn modelId="{E94DAB33-D356-7849-A4A2-395A8B125A93}" type="presParOf" srcId="{18514ED4-2C7C-6749-992E-CF47FA7FE335}" destId="{7E05D5C5-B550-F546-8942-2135AF1745A4}" srcOrd="3" destOrd="0" presId="urn:microsoft.com/office/officeart/2005/8/layout/vList2"/>
    <dgm:cxn modelId="{F339C596-3221-7C46-99A7-7819492827A8}" type="presParOf" srcId="{18514ED4-2C7C-6749-992E-CF47FA7FE335}" destId="{59472143-2581-6148-967C-1687E7769DC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3720778-A49D-4985-AA62-4869075A731F}"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8C732B2B-3941-48C4-9993-8C866BC8A5D0}">
      <dgm:prSet/>
      <dgm:spPr/>
      <dgm:t>
        <a:bodyPr/>
        <a:lstStyle/>
        <a:p>
          <a:r>
            <a:rPr lang="en-US"/>
            <a:t>Online communications – especially asynchronous and text based, is associated with disinhibition</a:t>
          </a:r>
        </a:p>
      </dgm:t>
    </dgm:pt>
    <dgm:pt modelId="{48C5198B-A96A-47E8-A7A4-8A8BC697D401}" type="parTrans" cxnId="{BAE63DA7-966B-42F6-B1F6-E2A3EEB7E945}">
      <dgm:prSet/>
      <dgm:spPr/>
      <dgm:t>
        <a:bodyPr/>
        <a:lstStyle/>
        <a:p>
          <a:endParaRPr lang="en-US"/>
        </a:p>
      </dgm:t>
    </dgm:pt>
    <dgm:pt modelId="{225B2BDC-3FB5-4661-8178-C053AAA68B78}" type="sibTrans" cxnId="{BAE63DA7-966B-42F6-B1F6-E2A3EEB7E945}">
      <dgm:prSet/>
      <dgm:spPr/>
      <dgm:t>
        <a:bodyPr/>
        <a:lstStyle/>
        <a:p>
          <a:endParaRPr lang="en-US"/>
        </a:p>
      </dgm:t>
    </dgm:pt>
    <dgm:pt modelId="{7EF88A6A-D1BD-4A53-ABB8-792D3DA66870}">
      <dgm:prSet/>
      <dgm:spPr/>
      <dgm:t>
        <a:bodyPr/>
        <a:lstStyle/>
        <a:p>
          <a:r>
            <a:rPr lang="en-US"/>
            <a:t>Flaming, general unkindness and miscommunications can lead to personal and institutional estrangement</a:t>
          </a:r>
        </a:p>
      </dgm:t>
    </dgm:pt>
    <dgm:pt modelId="{56F40533-34F6-4A0E-B68B-2F65B6BC54CD}" type="parTrans" cxnId="{628D9459-6F5B-4145-9466-18D81D245A74}">
      <dgm:prSet/>
      <dgm:spPr/>
      <dgm:t>
        <a:bodyPr/>
        <a:lstStyle/>
        <a:p>
          <a:endParaRPr lang="en-US"/>
        </a:p>
      </dgm:t>
    </dgm:pt>
    <dgm:pt modelId="{AEF94BD8-B872-492E-99AB-3D4087A91687}" type="sibTrans" cxnId="{628D9459-6F5B-4145-9466-18D81D245A74}">
      <dgm:prSet/>
      <dgm:spPr/>
      <dgm:t>
        <a:bodyPr/>
        <a:lstStyle/>
        <a:p>
          <a:endParaRPr lang="en-US"/>
        </a:p>
      </dgm:t>
    </dgm:pt>
    <dgm:pt modelId="{974EA36F-7BA1-407B-B92E-85E53D822CD4}">
      <dgm:prSet/>
      <dgm:spPr/>
      <dgm:t>
        <a:bodyPr/>
        <a:lstStyle/>
        <a:p>
          <a:r>
            <a:rPr lang="en-CA" dirty="0"/>
            <a:t>Smith, B., &amp; </a:t>
          </a:r>
          <a:r>
            <a:rPr lang="en-CA" dirty="0" err="1"/>
            <a:t>Hargittai</a:t>
          </a:r>
          <a:r>
            <a:rPr lang="en-CA" dirty="0"/>
            <a:t>, E.  (2025) </a:t>
          </a:r>
          <a:r>
            <a:rPr lang="en-CA" b="1" dirty="0"/>
            <a:t>‘It's really hard to be a jerk when you’re sitting on someone's couch’: Preferences for discussing science and religion online versus offline.</a:t>
          </a:r>
          <a:endParaRPr lang="en-US" dirty="0"/>
        </a:p>
      </dgm:t>
    </dgm:pt>
    <dgm:pt modelId="{2E576A16-3A24-41E1-B629-72F2843ED794}" type="parTrans" cxnId="{A941A6A6-FF9D-4711-BA6A-BBFD8DF2C023}">
      <dgm:prSet/>
      <dgm:spPr/>
      <dgm:t>
        <a:bodyPr/>
        <a:lstStyle/>
        <a:p>
          <a:endParaRPr lang="en-US"/>
        </a:p>
      </dgm:t>
    </dgm:pt>
    <dgm:pt modelId="{A1756E57-5D11-4123-AB78-C16049F87546}" type="sibTrans" cxnId="{A941A6A6-FF9D-4711-BA6A-BBFD8DF2C023}">
      <dgm:prSet/>
      <dgm:spPr/>
      <dgm:t>
        <a:bodyPr/>
        <a:lstStyle/>
        <a:p>
          <a:endParaRPr lang="en-US"/>
        </a:p>
      </dgm:t>
    </dgm:pt>
    <dgm:pt modelId="{4DF1E62F-4356-4179-B2DC-BCF40C75F874}">
      <dgm:prSet/>
      <dgm:spPr/>
      <dgm:t>
        <a:bodyPr/>
        <a:lstStyle/>
        <a:p>
          <a:r>
            <a:rPr lang="en-CA" b="1" dirty="0"/>
            <a:t>Successful social interaction depends upon sensitivity, empathy, compassion which may be harder to develop and maintain in online spaces</a:t>
          </a:r>
          <a:endParaRPr lang="en-US" dirty="0"/>
        </a:p>
      </dgm:t>
    </dgm:pt>
    <dgm:pt modelId="{AD80810E-9742-453D-840B-FB089927656E}" type="parTrans" cxnId="{10A73E58-6153-4683-9F3A-E282F5167348}">
      <dgm:prSet/>
      <dgm:spPr/>
      <dgm:t>
        <a:bodyPr/>
        <a:lstStyle/>
        <a:p>
          <a:endParaRPr lang="en-US"/>
        </a:p>
      </dgm:t>
    </dgm:pt>
    <dgm:pt modelId="{B36A3B79-FA7F-4222-AA3C-B3FA51FDDB48}" type="sibTrans" cxnId="{10A73E58-6153-4683-9F3A-E282F5167348}">
      <dgm:prSet/>
      <dgm:spPr/>
      <dgm:t>
        <a:bodyPr/>
        <a:lstStyle/>
        <a:p>
          <a:endParaRPr lang="en-US"/>
        </a:p>
      </dgm:t>
    </dgm:pt>
    <dgm:pt modelId="{A209488F-0D38-7944-A565-B76A0F08AADD}" type="pres">
      <dgm:prSet presAssocID="{03720778-A49D-4985-AA62-4869075A731F}" presName="vert0" presStyleCnt="0">
        <dgm:presLayoutVars>
          <dgm:dir/>
          <dgm:animOne val="branch"/>
          <dgm:animLvl val="lvl"/>
        </dgm:presLayoutVars>
      </dgm:prSet>
      <dgm:spPr/>
    </dgm:pt>
    <dgm:pt modelId="{9877E5ED-1410-FA4C-B3C9-9DDE95EF9851}" type="pres">
      <dgm:prSet presAssocID="{8C732B2B-3941-48C4-9993-8C866BC8A5D0}" presName="thickLine" presStyleLbl="alignNode1" presStyleIdx="0" presStyleCnt="4"/>
      <dgm:spPr/>
    </dgm:pt>
    <dgm:pt modelId="{D18412E6-0795-A344-9675-42DC38480DE4}" type="pres">
      <dgm:prSet presAssocID="{8C732B2B-3941-48C4-9993-8C866BC8A5D0}" presName="horz1" presStyleCnt="0"/>
      <dgm:spPr/>
    </dgm:pt>
    <dgm:pt modelId="{0473D4E5-D50C-2844-A122-1733915396AD}" type="pres">
      <dgm:prSet presAssocID="{8C732B2B-3941-48C4-9993-8C866BC8A5D0}" presName="tx1" presStyleLbl="revTx" presStyleIdx="0" presStyleCnt="4"/>
      <dgm:spPr/>
    </dgm:pt>
    <dgm:pt modelId="{32E677BA-30A3-E948-B377-B54DF7B52D5C}" type="pres">
      <dgm:prSet presAssocID="{8C732B2B-3941-48C4-9993-8C866BC8A5D0}" presName="vert1" presStyleCnt="0"/>
      <dgm:spPr/>
    </dgm:pt>
    <dgm:pt modelId="{2F19D455-6A28-E342-A5F8-870F506F483B}" type="pres">
      <dgm:prSet presAssocID="{7EF88A6A-D1BD-4A53-ABB8-792D3DA66870}" presName="thickLine" presStyleLbl="alignNode1" presStyleIdx="1" presStyleCnt="4"/>
      <dgm:spPr/>
    </dgm:pt>
    <dgm:pt modelId="{4E8CA1E2-2B1B-B14C-BB4E-23822D9D9F80}" type="pres">
      <dgm:prSet presAssocID="{7EF88A6A-D1BD-4A53-ABB8-792D3DA66870}" presName="horz1" presStyleCnt="0"/>
      <dgm:spPr/>
    </dgm:pt>
    <dgm:pt modelId="{99F7E0EF-DCA9-644F-BDE0-7EF594CCD1AC}" type="pres">
      <dgm:prSet presAssocID="{7EF88A6A-D1BD-4A53-ABB8-792D3DA66870}" presName="tx1" presStyleLbl="revTx" presStyleIdx="1" presStyleCnt="4"/>
      <dgm:spPr/>
    </dgm:pt>
    <dgm:pt modelId="{1111302B-1E97-0E4B-9EE6-6B0EB66630DB}" type="pres">
      <dgm:prSet presAssocID="{7EF88A6A-D1BD-4A53-ABB8-792D3DA66870}" presName="vert1" presStyleCnt="0"/>
      <dgm:spPr/>
    </dgm:pt>
    <dgm:pt modelId="{ACF51639-8875-CF41-8137-0EB549261B85}" type="pres">
      <dgm:prSet presAssocID="{974EA36F-7BA1-407B-B92E-85E53D822CD4}" presName="thickLine" presStyleLbl="alignNode1" presStyleIdx="2" presStyleCnt="4"/>
      <dgm:spPr/>
    </dgm:pt>
    <dgm:pt modelId="{A9DEDAFE-769E-7F46-A8F0-0631C807329F}" type="pres">
      <dgm:prSet presAssocID="{974EA36F-7BA1-407B-B92E-85E53D822CD4}" presName="horz1" presStyleCnt="0"/>
      <dgm:spPr/>
    </dgm:pt>
    <dgm:pt modelId="{160BB2C3-523B-9C43-A6F3-C08CD625AB48}" type="pres">
      <dgm:prSet presAssocID="{974EA36F-7BA1-407B-B92E-85E53D822CD4}" presName="tx1" presStyleLbl="revTx" presStyleIdx="2" presStyleCnt="4"/>
      <dgm:spPr/>
    </dgm:pt>
    <dgm:pt modelId="{0F4C00A5-09CE-6C43-A4BA-77487EE5105F}" type="pres">
      <dgm:prSet presAssocID="{974EA36F-7BA1-407B-B92E-85E53D822CD4}" presName="vert1" presStyleCnt="0"/>
      <dgm:spPr/>
    </dgm:pt>
    <dgm:pt modelId="{1EC0400B-DB92-9C46-8280-15E00E9A7404}" type="pres">
      <dgm:prSet presAssocID="{4DF1E62F-4356-4179-B2DC-BCF40C75F874}" presName="thickLine" presStyleLbl="alignNode1" presStyleIdx="3" presStyleCnt="4"/>
      <dgm:spPr/>
    </dgm:pt>
    <dgm:pt modelId="{D1D2D87E-D6B4-144A-8E4F-727C2B7BB3FB}" type="pres">
      <dgm:prSet presAssocID="{4DF1E62F-4356-4179-B2DC-BCF40C75F874}" presName="horz1" presStyleCnt="0"/>
      <dgm:spPr/>
    </dgm:pt>
    <dgm:pt modelId="{E350D0B5-EF0F-EC4B-8AFC-0F4B04F3D66A}" type="pres">
      <dgm:prSet presAssocID="{4DF1E62F-4356-4179-B2DC-BCF40C75F874}" presName="tx1" presStyleLbl="revTx" presStyleIdx="3" presStyleCnt="4"/>
      <dgm:spPr/>
    </dgm:pt>
    <dgm:pt modelId="{267FE4F1-0CE1-3846-BA18-0AF64585A67C}" type="pres">
      <dgm:prSet presAssocID="{4DF1E62F-4356-4179-B2DC-BCF40C75F874}" presName="vert1" presStyleCnt="0"/>
      <dgm:spPr/>
    </dgm:pt>
  </dgm:ptLst>
  <dgm:cxnLst>
    <dgm:cxn modelId="{F2B41257-3892-6E46-8145-8A8D27A5E48E}" type="presOf" srcId="{7EF88A6A-D1BD-4A53-ABB8-792D3DA66870}" destId="{99F7E0EF-DCA9-644F-BDE0-7EF594CCD1AC}" srcOrd="0" destOrd="0" presId="urn:microsoft.com/office/officeart/2008/layout/LinedList"/>
    <dgm:cxn modelId="{10A73E58-6153-4683-9F3A-E282F5167348}" srcId="{03720778-A49D-4985-AA62-4869075A731F}" destId="{4DF1E62F-4356-4179-B2DC-BCF40C75F874}" srcOrd="3" destOrd="0" parTransId="{AD80810E-9742-453D-840B-FB089927656E}" sibTransId="{B36A3B79-FA7F-4222-AA3C-B3FA51FDDB48}"/>
    <dgm:cxn modelId="{628D9459-6F5B-4145-9466-18D81D245A74}" srcId="{03720778-A49D-4985-AA62-4869075A731F}" destId="{7EF88A6A-D1BD-4A53-ABB8-792D3DA66870}" srcOrd="1" destOrd="0" parTransId="{56F40533-34F6-4A0E-B68B-2F65B6BC54CD}" sibTransId="{AEF94BD8-B872-492E-99AB-3D4087A91687}"/>
    <dgm:cxn modelId="{787D4487-5AEE-8C48-A68F-724B2124B6B0}" type="presOf" srcId="{4DF1E62F-4356-4179-B2DC-BCF40C75F874}" destId="{E350D0B5-EF0F-EC4B-8AFC-0F4B04F3D66A}" srcOrd="0" destOrd="0" presId="urn:microsoft.com/office/officeart/2008/layout/LinedList"/>
    <dgm:cxn modelId="{EFBCA98B-4256-3C42-8A99-98E3D3CA8608}" type="presOf" srcId="{03720778-A49D-4985-AA62-4869075A731F}" destId="{A209488F-0D38-7944-A565-B76A0F08AADD}" srcOrd="0" destOrd="0" presId="urn:microsoft.com/office/officeart/2008/layout/LinedList"/>
    <dgm:cxn modelId="{D0C0C99D-C94E-2543-A805-E5F19C45C463}" type="presOf" srcId="{974EA36F-7BA1-407B-B92E-85E53D822CD4}" destId="{160BB2C3-523B-9C43-A6F3-C08CD625AB48}" srcOrd="0" destOrd="0" presId="urn:microsoft.com/office/officeart/2008/layout/LinedList"/>
    <dgm:cxn modelId="{A941A6A6-FF9D-4711-BA6A-BBFD8DF2C023}" srcId="{03720778-A49D-4985-AA62-4869075A731F}" destId="{974EA36F-7BA1-407B-B92E-85E53D822CD4}" srcOrd="2" destOrd="0" parTransId="{2E576A16-3A24-41E1-B629-72F2843ED794}" sibTransId="{A1756E57-5D11-4123-AB78-C16049F87546}"/>
    <dgm:cxn modelId="{BAE63DA7-966B-42F6-B1F6-E2A3EEB7E945}" srcId="{03720778-A49D-4985-AA62-4869075A731F}" destId="{8C732B2B-3941-48C4-9993-8C866BC8A5D0}" srcOrd="0" destOrd="0" parTransId="{48C5198B-A96A-47E8-A7A4-8A8BC697D401}" sibTransId="{225B2BDC-3FB5-4661-8178-C053AAA68B78}"/>
    <dgm:cxn modelId="{750BB7E0-522A-354E-8B91-E77B5C598DF6}" type="presOf" srcId="{8C732B2B-3941-48C4-9993-8C866BC8A5D0}" destId="{0473D4E5-D50C-2844-A122-1733915396AD}" srcOrd="0" destOrd="0" presId="urn:microsoft.com/office/officeart/2008/layout/LinedList"/>
    <dgm:cxn modelId="{389A1542-701F-364E-A92C-A4C22E3B254E}" type="presParOf" srcId="{A209488F-0D38-7944-A565-B76A0F08AADD}" destId="{9877E5ED-1410-FA4C-B3C9-9DDE95EF9851}" srcOrd="0" destOrd="0" presId="urn:microsoft.com/office/officeart/2008/layout/LinedList"/>
    <dgm:cxn modelId="{E700A03E-9031-7F49-AAC5-96A74B5ABA8B}" type="presParOf" srcId="{A209488F-0D38-7944-A565-B76A0F08AADD}" destId="{D18412E6-0795-A344-9675-42DC38480DE4}" srcOrd="1" destOrd="0" presId="urn:microsoft.com/office/officeart/2008/layout/LinedList"/>
    <dgm:cxn modelId="{B8B7439B-2E15-174B-937A-C2FECD3D6799}" type="presParOf" srcId="{D18412E6-0795-A344-9675-42DC38480DE4}" destId="{0473D4E5-D50C-2844-A122-1733915396AD}" srcOrd="0" destOrd="0" presId="urn:microsoft.com/office/officeart/2008/layout/LinedList"/>
    <dgm:cxn modelId="{81507D40-0C3A-E044-BA8D-A9684DFA0E3E}" type="presParOf" srcId="{D18412E6-0795-A344-9675-42DC38480DE4}" destId="{32E677BA-30A3-E948-B377-B54DF7B52D5C}" srcOrd="1" destOrd="0" presId="urn:microsoft.com/office/officeart/2008/layout/LinedList"/>
    <dgm:cxn modelId="{7FFBB2EC-276A-C045-919C-B7AD5E5B96CA}" type="presParOf" srcId="{A209488F-0D38-7944-A565-B76A0F08AADD}" destId="{2F19D455-6A28-E342-A5F8-870F506F483B}" srcOrd="2" destOrd="0" presId="urn:microsoft.com/office/officeart/2008/layout/LinedList"/>
    <dgm:cxn modelId="{2E8B80B3-DF9A-5345-9C72-F7AC2C96B377}" type="presParOf" srcId="{A209488F-0D38-7944-A565-B76A0F08AADD}" destId="{4E8CA1E2-2B1B-B14C-BB4E-23822D9D9F80}" srcOrd="3" destOrd="0" presId="urn:microsoft.com/office/officeart/2008/layout/LinedList"/>
    <dgm:cxn modelId="{3D11989F-66EF-D548-9018-A74B243FFBFD}" type="presParOf" srcId="{4E8CA1E2-2B1B-B14C-BB4E-23822D9D9F80}" destId="{99F7E0EF-DCA9-644F-BDE0-7EF594CCD1AC}" srcOrd="0" destOrd="0" presId="urn:microsoft.com/office/officeart/2008/layout/LinedList"/>
    <dgm:cxn modelId="{92B6AD8B-C361-AF43-98C2-B02B60DD675D}" type="presParOf" srcId="{4E8CA1E2-2B1B-B14C-BB4E-23822D9D9F80}" destId="{1111302B-1E97-0E4B-9EE6-6B0EB66630DB}" srcOrd="1" destOrd="0" presId="urn:microsoft.com/office/officeart/2008/layout/LinedList"/>
    <dgm:cxn modelId="{D1263780-7D08-6341-9101-34B9D8BD7EA1}" type="presParOf" srcId="{A209488F-0D38-7944-A565-B76A0F08AADD}" destId="{ACF51639-8875-CF41-8137-0EB549261B85}" srcOrd="4" destOrd="0" presId="urn:microsoft.com/office/officeart/2008/layout/LinedList"/>
    <dgm:cxn modelId="{F4154C24-CF22-004C-A9FC-977FD4F311E4}" type="presParOf" srcId="{A209488F-0D38-7944-A565-B76A0F08AADD}" destId="{A9DEDAFE-769E-7F46-A8F0-0631C807329F}" srcOrd="5" destOrd="0" presId="urn:microsoft.com/office/officeart/2008/layout/LinedList"/>
    <dgm:cxn modelId="{079F229B-F487-C945-8090-7E5DD60923F6}" type="presParOf" srcId="{A9DEDAFE-769E-7F46-A8F0-0631C807329F}" destId="{160BB2C3-523B-9C43-A6F3-C08CD625AB48}" srcOrd="0" destOrd="0" presId="urn:microsoft.com/office/officeart/2008/layout/LinedList"/>
    <dgm:cxn modelId="{57F7AC7F-F319-A041-8415-80EC55140234}" type="presParOf" srcId="{A9DEDAFE-769E-7F46-A8F0-0631C807329F}" destId="{0F4C00A5-09CE-6C43-A4BA-77487EE5105F}" srcOrd="1" destOrd="0" presId="urn:microsoft.com/office/officeart/2008/layout/LinedList"/>
    <dgm:cxn modelId="{1455FB2C-AB22-6C4F-BA28-ED181A9A1A7C}" type="presParOf" srcId="{A209488F-0D38-7944-A565-B76A0F08AADD}" destId="{1EC0400B-DB92-9C46-8280-15E00E9A7404}" srcOrd="6" destOrd="0" presId="urn:microsoft.com/office/officeart/2008/layout/LinedList"/>
    <dgm:cxn modelId="{BE705B4F-C70A-444D-8CFE-D9A938B52A14}" type="presParOf" srcId="{A209488F-0D38-7944-A565-B76A0F08AADD}" destId="{D1D2D87E-D6B4-144A-8E4F-727C2B7BB3FB}" srcOrd="7" destOrd="0" presId="urn:microsoft.com/office/officeart/2008/layout/LinedList"/>
    <dgm:cxn modelId="{136D81B7-FF49-7542-8007-8BA319BA4260}" type="presParOf" srcId="{D1D2D87E-D6B4-144A-8E4F-727C2B7BB3FB}" destId="{E350D0B5-EF0F-EC4B-8AFC-0F4B04F3D66A}" srcOrd="0" destOrd="0" presId="urn:microsoft.com/office/officeart/2008/layout/LinedList"/>
    <dgm:cxn modelId="{417909B2-47B2-7045-B247-B906D4027127}" type="presParOf" srcId="{D1D2D87E-D6B4-144A-8E4F-727C2B7BB3FB}" destId="{267FE4F1-0CE1-3846-BA18-0AF64585A67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405D523-A99D-43FF-A2B7-8A73B057E643}"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757F3232-83DC-4621-B1E1-59D1D48B5F80}">
      <dgm:prSet/>
      <dgm:spPr/>
      <dgm:t>
        <a:bodyPr/>
        <a:lstStyle/>
        <a:p>
          <a:r>
            <a:rPr lang="en-US"/>
            <a:t>Terry Anderson</a:t>
          </a:r>
        </a:p>
      </dgm:t>
    </dgm:pt>
    <dgm:pt modelId="{593B3514-1B3D-4E35-B222-A4B474988E7D}" type="parTrans" cxnId="{E8E8780D-B6A6-4E7D-927C-25979E5423FA}">
      <dgm:prSet/>
      <dgm:spPr/>
      <dgm:t>
        <a:bodyPr/>
        <a:lstStyle/>
        <a:p>
          <a:endParaRPr lang="en-US"/>
        </a:p>
      </dgm:t>
    </dgm:pt>
    <dgm:pt modelId="{6453ADAF-C2C6-4DE7-94E7-F905F1F8FF3E}" type="sibTrans" cxnId="{E8E8780D-B6A6-4E7D-927C-25979E5423FA}">
      <dgm:prSet/>
      <dgm:spPr/>
      <dgm:t>
        <a:bodyPr/>
        <a:lstStyle/>
        <a:p>
          <a:endParaRPr lang="en-US"/>
        </a:p>
      </dgm:t>
    </dgm:pt>
    <dgm:pt modelId="{1E9BFF84-5943-45C2-9B4D-AB772B1259E6}">
      <dgm:prSet/>
      <dgm:spPr/>
      <dgm:t>
        <a:bodyPr/>
        <a:lstStyle/>
        <a:p>
          <a:r>
            <a:rPr lang="en-US" dirty="0">
              <a:hlinkClick xmlns:r="http://schemas.openxmlformats.org/officeDocument/2006/relationships" r:id="rId1"/>
            </a:rPr>
            <a:t>terrydanderson2@gmail.com</a:t>
          </a:r>
          <a:endParaRPr lang="en-US" dirty="0"/>
        </a:p>
      </dgm:t>
    </dgm:pt>
    <dgm:pt modelId="{B1CA877D-081F-4D59-B0FA-C4C938F44915}" type="parTrans" cxnId="{AA65B201-6D6A-49E5-BA74-94A7C4DE29E8}">
      <dgm:prSet/>
      <dgm:spPr/>
      <dgm:t>
        <a:bodyPr/>
        <a:lstStyle/>
        <a:p>
          <a:endParaRPr lang="en-US"/>
        </a:p>
      </dgm:t>
    </dgm:pt>
    <dgm:pt modelId="{BE63727F-6742-4A8F-AB95-26CA245D612B}" type="sibTrans" cxnId="{AA65B201-6D6A-49E5-BA74-94A7C4DE29E8}">
      <dgm:prSet/>
      <dgm:spPr/>
      <dgm:t>
        <a:bodyPr/>
        <a:lstStyle/>
        <a:p>
          <a:endParaRPr lang="en-US"/>
        </a:p>
      </dgm:t>
    </dgm:pt>
    <dgm:pt modelId="{0AFC9CDA-44C7-6847-B873-98F1B58B213C}" type="pres">
      <dgm:prSet presAssocID="{1405D523-A99D-43FF-A2B7-8A73B057E643}" presName="vert0" presStyleCnt="0">
        <dgm:presLayoutVars>
          <dgm:dir/>
          <dgm:animOne val="branch"/>
          <dgm:animLvl val="lvl"/>
        </dgm:presLayoutVars>
      </dgm:prSet>
      <dgm:spPr/>
    </dgm:pt>
    <dgm:pt modelId="{42843499-E68E-4E48-8D1D-70972390F9C5}" type="pres">
      <dgm:prSet presAssocID="{757F3232-83DC-4621-B1E1-59D1D48B5F80}" presName="thickLine" presStyleLbl="alignNode1" presStyleIdx="0" presStyleCnt="2"/>
      <dgm:spPr/>
    </dgm:pt>
    <dgm:pt modelId="{5BF0228D-630F-DC40-BE36-6291600AC1A4}" type="pres">
      <dgm:prSet presAssocID="{757F3232-83DC-4621-B1E1-59D1D48B5F80}" presName="horz1" presStyleCnt="0"/>
      <dgm:spPr/>
    </dgm:pt>
    <dgm:pt modelId="{80054340-93E5-1345-9E67-DAF318C9DE53}" type="pres">
      <dgm:prSet presAssocID="{757F3232-83DC-4621-B1E1-59D1D48B5F80}" presName="tx1" presStyleLbl="revTx" presStyleIdx="0" presStyleCnt="2"/>
      <dgm:spPr/>
    </dgm:pt>
    <dgm:pt modelId="{70F4C91F-7788-314F-A511-E4A5D974CD17}" type="pres">
      <dgm:prSet presAssocID="{757F3232-83DC-4621-B1E1-59D1D48B5F80}" presName="vert1" presStyleCnt="0"/>
      <dgm:spPr/>
    </dgm:pt>
    <dgm:pt modelId="{1F2715C8-3F45-1C48-9C1D-321B526EFADD}" type="pres">
      <dgm:prSet presAssocID="{1E9BFF84-5943-45C2-9B4D-AB772B1259E6}" presName="thickLine" presStyleLbl="alignNode1" presStyleIdx="1" presStyleCnt="2"/>
      <dgm:spPr/>
    </dgm:pt>
    <dgm:pt modelId="{827CE9AF-A411-1A4B-9FE3-E37EEADBC00F}" type="pres">
      <dgm:prSet presAssocID="{1E9BFF84-5943-45C2-9B4D-AB772B1259E6}" presName="horz1" presStyleCnt="0"/>
      <dgm:spPr/>
    </dgm:pt>
    <dgm:pt modelId="{4130E844-A7F1-AF40-A429-2028D5AFBD7F}" type="pres">
      <dgm:prSet presAssocID="{1E9BFF84-5943-45C2-9B4D-AB772B1259E6}" presName="tx1" presStyleLbl="revTx" presStyleIdx="1" presStyleCnt="2"/>
      <dgm:spPr/>
    </dgm:pt>
    <dgm:pt modelId="{EBD67232-DD6A-1043-9EF3-C6A819FBA92A}" type="pres">
      <dgm:prSet presAssocID="{1E9BFF84-5943-45C2-9B4D-AB772B1259E6}" presName="vert1" presStyleCnt="0"/>
      <dgm:spPr/>
    </dgm:pt>
  </dgm:ptLst>
  <dgm:cxnLst>
    <dgm:cxn modelId="{AA65B201-6D6A-49E5-BA74-94A7C4DE29E8}" srcId="{1405D523-A99D-43FF-A2B7-8A73B057E643}" destId="{1E9BFF84-5943-45C2-9B4D-AB772B1259E6}" srcOrd="1" destOrd="0" parTransId="{B1CA877D-081F-4D59-B0FA-C4C938F44915}" sibTransId="{BE63727F-6742-4A8F-AB95-26CA245D612B}"/>
    <dgm:cxn modelId="{E8E8780D-B6A6-4E7D-927C-25979E5423FA}" srcId="{1405D523-A99D-43FF-A2B7-8A73B057E643}" destId="{757F3232-83DC-4621-B1E1-59D1D48B5F80}" srcOrd="0" destOrd="0" parTransId="{593B3514-1B3D-4E35-B222-A4B474988E7D}" sibTransId="{6453ADAF-C2C6-4DE7-94E7-F905F1F8FF3E}"/>
    <dgm:cxn modelId="{6A5E1A19-EE2E-234F-8515-2A0DB589FD08}" type="presOf" srcId="{1405D523-A99D-43FF-A2B7-8A73B057E643}" destId="{0AFC9CDA-44C7-6847-B873-98F1B58B213C}" srcOrd="0" destOrd="0" presId="urn:microsoft.com/office/officeart/2008/layout/LinedList"/>
    <dgm:cxn modelId="{66176E85-2CD0-5C46-93C8-E5375EDE705C}" type="presOf" srcId="{1E9BFF84-5943-45C2-9B4D-AB772B1259E6}" destId="{4130E844-A7F1-AF40-A429-2028D5AFBD7F}" srcOrd="0" destOrd="0" presId="urn:microsoft.com/office/officeart/2008/layout/LinedList"/>
    <dgm:cxn modelId="{F90078DF-48D3-5941-A622-9843F4298C2E}" type="presOf" srcId="{757F3232-83DC-4621-B1E1-59D1D48B5F80}" destId="{80054340-93E5-1345-9E67-DAF318C9DE53}" srcOrd="0" destOrd="0" presId="urn:microsoft.com/office/officeart/2008/layout/LinedList"/>
    <dgm:cxn modelId="{26B574A2-5CB7-0F45-B6F6-EB6E8A99E99D}" type="presParOf" srcId="{0AFC9CDA-44C7-6847-B873-98F1B58B213C}" destId="{42843499-E68E-4E48-8D1D-70972390F9C5}" srcOrd="0" destOrd="0" presId="urn:microsoft.com/office/officeart/2008/layout/LinedList"/>
    <dgm:cxn modelId="{D1465B8F-5FFB-C849-9EC9-5BA8D29AE593}" type="presParOf" srcId="{0AFC9CDA-44C7-6847-B873-98F1B58B213C}" destId="{5BF0228D-630F-DC40-BE36-6291600AC1A4}" srcOrd="1" destOrd="0" presId="urn:microsoft.com/office/officeart/2008/layout/LinedList"/>
    <dgm:cxn modelId="{321DA752-88FF-A548-9F05-0DC7E38D6E0B}" type="presParOf" srcId="{5BF0228D-630F-DC40-BE36-6291600AC1A4}" destId="{80054340-93E5-1345-9E67-DAF318C9DE53}" srcOrd="0" destOrd="0" presId="urn:microsoft.com/office/officeart/2008/layout/LinedList"/>
    <dgm:cxn modelId="{0A3824AB-F546-8F46-834D-6645F547385F}" type="presParOf" srcId="{5BF0228D-630F-DC40-BE36-6291600AC1A4}" destId="{70F4C91F-7788-314F-A511-E4A5D974CD17}" srcOrd="1" destOrd="0" presId="urn:microsoft.com/office/officeart/2008/layout/LinedList"/>
    <dgm:cxn modelId="{80D22A9A-F3AF-924B-BC7E-8902ABEF4C13}" type="presParOf" srcId="{0AFC9CDA-44C7-6847-B873-98F1B58B213C}" destId="{1F2715C8-3F45-1C48-9C1D-321B526EFADD}" srcOrd="2" destOrd="0" presId="urn:microsoft.com/office/officeart/2008/layout/LinedList"/>
    <dgm:cxn modelId="{1AFF4B13-58BD-1D4A-B8E9-3E454A3F90B6}" type="presParOf" srcId="{0AFC9CDA-44C7-6847-B873-98F1B58B213C}" destId="{827CE9AF-A411-1A4B-9FE3-E37EEADBC00F}" srcOrd="3" destOrd="0" presId="urn:microsoft.com/office/officeart/2008/layout/LinedList"/>
    <dgm:cxn modelId="{15F50260-7784-6747-985A-82DC7BABC8A6}" type="presParOf" srcId="{827CE9AF-A411-1A4B-9FE3-E37EEADBC00F}" destId="{4130E844-A7F1-AF40-A429-2028D5AFBD7F}" srcOrd="0" destOrd="0" presId="urn:microsoft.com/office/officeart/2008/layout/LinedList"/>
    <dgm:cxn modelId="{21052B31-D117-0E4F-93D8-D511952D9E81}" type="presParOf" srcId="{827CE9AF-A411-1A4B-9FE3-E37EEADBC00F}" destId="{EBD67232-DD6A-1043-9EF3-C6A819FBA92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E95A7C-3E97-1643-AB0C-800488FB6F84}">
      <dsp:nvSpPr>
        <dsp:cNvPr id="0" name=""/>
        <dsp:cNvSpPr/>
      </dsp:nvSpPr>
      <dsp:spPr>
        <a:xfrm>
          <a:off x="2614981" y="709129"/>
          <a:ext cx="546965" cy="91440"/>
        </a:xfrm>
        <a:custGeom>
          <a:avLst/>
          <a:gdLst/>
          <a:ahLst/>
          <a:cxnLst/>
          <a:rect l="0" t="0" r="0" b="0"/>
          <a:pathLst>
            <a:path>
              <a:moveTo>
                <a:pt x="0" y="45720"/>
              </a:moveTo>
              <a:lnTo>
                <a:pt x="546965" y="45720"/>
              </a:lnTo>
            </a:path>
          </a:pathLst>
        </a:custGeom>
        <a:noFill/>
        <a:ln w="1270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74024" y="751961"/>
        <a:ext cx="28878" cy="5775"/>
      </dsp:txXfrm>
    </dsp:sp>
    <dsp:sp modelId="{5AF9A59D-F65D-3742-A6FE-44148BD803BC}">
      <dsp:nvSpPr>
        <dsp:cNvPr id="0" name=""/>
        <dsp:cNvSpPr/>
      </dsp:nvSpPr>
      <dsp:spPr>
        <a:xfrm>
          <a:off x="105624" y="1502"/>
          <a:ext cx="2511156" cy="1506693"/>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049" tIns="129161" rIns="123049" bIns="129161" numCol="1" spcCol="1270" anchor="ctr" anchorCtr="0">
          <a:noAutofit/>
        </a:bodyPr>
        <a:lstStyle/>
        <a:p>
          <a:pPr marL="0" lvl="0" indent="0" algn="ctr" defTabSz="977900">
            <a:lnSpc>
              <a:spcPct val="90000"/>
            </a:lnSpc>
            <a:spcBef>
              <a:spcPct val="0"/>
            </a:spcBef>
            <a:spcAft>
              <a:spcPct val="35000"/>
            </a:spcAft>
            <a:buNone/>
          </a:pPr>
          <a:r>
            <a:rPr lang="en-US" sz="2200" kern="1200"/>
            <a:t>Good</a:t>
          </a:r>
        </a:p>
      </dsp:txBody>
      <dsp:txXfrm>
        <a:off x="105624" y="1502"/>
        <a:ext cx="2511156" cy="1506693"/>
      </dsp:txXfrm>
    </dsp:sp>
    <dsp:sp modelId="{27A92AFA-90E5-374E-B8F5-7D1730E3EF7F}">
      <dsp:nvSpPr>
        <dsp:cNvPr id="0" name=""/>
        <dsp:cNvSpPr/>
      </dsp:nvSpPr>
      <dsp:spPr>
        <a:xfrm>
          <a:off x="1361202" y="1506396"/>
          <a:ext cx="3088722" cy="546965"/>
        </a:xfrm>
        <a:custGeom>
          <a:avLst/>
          <a:gdLst/>
          <a:ahLst/>
          <a:cxnLst/>
          <a:rect l="0" t="0" r="0" b="0"/>
          <a:pathLst>
            <a:path>
              <a:moveTo>
                <a:pt x="3088722" y="0"/>
              </a:moveTo>
              <a:lnTo>
                <a:pt x="3088722" y="290582"/>
              </a:lnTo>
              <a:lnTo>
                <a:pt x="0" y="290582"/>
              </a:lnTo>
              <a:lnTo>
                <a:pt x="0" y="546965"/>
              </a:lnTo>
            </a:path>
          </a:pathLst>
        </a:custGeom>
        <a:noFill/>
        <a:ln w="12700" cap="flat" cmpd="sng" algn="ctr">
          <a:solidFill>
            <a:schemeClr val="accent5">
              <a:hueOff val="-3038037"/>
              <a:satOff val="-207"/>
              <a:lumOff val="49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27007" y="1776991"/>
        <a:ext cx="157112" cy="5775"/>
      </dsp:txXfrm>
    </dsp:sp>
    <dsp:sp modelId="{8C67573C-E135-0B4D-8C51-223DF0DDDFBD}">
      <dsp:nvSpPr>
        <dsp:cNvPr id="0" name=""/>
        <dsp:cNvSpPr/>
      </dsp:nvSpPr>
      <dsp:spPr>
        <a:xfrm>
          <a:off x="3194346" y="1502"/>
          <a:ext cx="2511156" cy="1506693"/>
        </a:xfrm>
        <a:prstGeom prst="rect">
          <a:avLst/>
        </a:prstGeom>
        <a:solidFill>
          <a:schemeClr val="accent5">
            <a:hueOff val="-2430430"/>
            <a:satOff val="-165"/>
            <a:lumOff val="39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049" tIns="129161" rIns="123049" bIns="129161" numCol="1" spcCol="1270" anchor="ctr" anchorCtr="0">
          <a:noAutofit/>
        </a:bodyPr>
        <a:lstStyle/>
        <a:p>
          <a:pPr marL="0" lvl="0" indent="0" algn="ctr" defTabSz="977900">
            <a:lnSpc>
              <a:spcPct val="90000"/>
            </a:lnSpc>
            <a:spcBef>
              <a:spcPct val="0"/>
            </a:spcBef>
            <a:spcAft>
              <a:spcPct val="35000"/>
            </a:spcAft>
            <a:buNone/>
          </a:pPr>
          <a:r>
            <a:rPr lang="en-US" sz="2200" kern="1200"/>
            <a:t>Bad</a:t>
          </a:r>
        </a:p>
      </dsp:txBody>
      <dsp:txXfrm>
        <a:off x="3194346" y="1502"/>
        <a:ext cx="2511156" cy="1506693"/>
      </dsp:txXfrm>
    </dsp:sp>
    <dsp:sp modelId="{00596B50-AFDA-1B48-91C6-1A1EE2ABC7E7}">
      <dsp:nvSpPr>
        <dsp:cNvPr id="0" name=""/>
        <dsp:cNvSpPr/>
      </dsp:nvSpPr>
      <dsp:spPr>
        <a:xfrm>
          <a:off x="2614981" y="2793389"/>
          <a:ext cx="546965" cy="91440"/>
        </a:xfrm>
        <a:custGeom>
          <a:avLst/>
          <a:gdLst/>
          <a:ahLst/>
          <a:cxnLst/>
          <a:rect l="0" t="0" r="0" b="0"/>
          <a:pathLst>
            <a:path>
              <a:moveTo>
                <a:pt x="0" y="45720"/>
              </a:moveTo>
              <a:lnTo>
                <a:pt x="546965" y="45720"/>
              </a:lnTo>
            </a:path>
          </a:pathLst>
        </a:custGeom>
        <a:noFill/>
        <a:ln w="12700" cap="flat" cmpd="sng" algn="ctr">
          <a:solidFill>
            <a:schemeClr val="accent5">
              <a:hueOff val="-6076075"/>
              <a:satOff val="-413"/>
              <a:lumOff val="98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74024" y="2836221"/>
        <a:ext cx="28878" cy="5775"/>
      </dsp:txXfrm>
    </dsp:sp>
    <dsp:sp modelId="{36672251-E33C-1545-84D7-449263BF5235}">
      <dsp:nvSpPr>
        <dsp:cNvPr id="0" name=""/>
        <dsp:cNvSpPr/>
      </dsp:nvSpPr>
      <dsp:spPr>
        <a:xfrm>
          <a:off x="105624" y="2085762"/>
          <a:ext cx="2511156" cy="1506693"/>
        </a:xfrm>
        <a:prstGeom prst="rect">
          <a:avLst/>
        </a:prstGeom>
        <a:solidFill>
          <a:schemeClr val="accent5">
            <a:hueOff val="-4860860"/>
            <a:satOff val="-330"/>
            <a:lumOff val="78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049" tIns="129161" rIns="123049" bIns="129161" numCol="1" spcCol="1270" anchor="ctr" anchorCtr="0">
          <a:noAutofit/>
        </a:bodyPr>
        <a:lstStyle/>
        <a:p>
          <a:pPr marL="0" lvl="0" indent="0" algn="ctr" defTabSz="977900">
            <a:lnSpc>
              <a:spcPct val="90000"/>
            </a:lnSpc>
            <a:spcBef>
              <a:spcPct val="0"/>
            </a:spcBef>
            <a:spcAft>
              <a:spcPct val="35000"/>
            </a:spcAft>
            <a:buNone/>
          </a:pPr>
          <a:r>
            <a:rPr lang="en-US" sz="2200" kern="1200"/>
            <a:t>Ugly</a:t>
          </a:r>
        </a:p>
      </dsp:txBody>
      <dsp:txXfrm>
        <a:off x="105624" y="2085762"/>
        <a:ext cx="2511156" cy="1506693"/>
      </dsp:txXfrm>
    </dsp:sp>
    <dsp:sp modelId="{F0EECE75-21DD-7849-830C-6AAD02D7103F}">
      <dsp:nvSpPr>
        <dsp:cNvPr id="0" name=""/>
        <dsp:cNvSpPr/>
      </dsp:nvSpPr>
      <dsp:spPr>
        <a:xfrm>
          <a:off x="1361202" y="3590656"/>
          <a:ext cx="3088722" cy="546965"/>
        </a:xfrm>
        <a:custGeom>
          <a:avLst/>
          <a:gdLst/>
          <a:ahLst/>
          <a:cxnLst/>
          <a:rect l="0" t="0" r="0" b="0"/>
          <a:pathLst>
            <a:path>
              <a:moveTo>
                <a:pt x="3088722" y="0"/>
              </a:moveTo>
              <a:lnTo>
                <a:pt x="3088722" y="290582"/>
              </a:lnTo>
              <a:lnTo>
                <a:pt x="0" y="290582"/>
              </a:lnTo>
              <a:lnTo>
                <a:pt x="0" y="546965"/>
              </a:lnTo>
            </a:path>
          </a:pathLst>
        </a:custGeom>
        <a:noFill/>
        <a:ln w="12700" cap="flat" cmpd="sng" algn="ctr">
          <a:solidFill>
            <a:schemeClr val="accent5">
              <a:hueOff val="-9114112"/>
              <a:satOff val="-620"/>
              <a:lumOff val="147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27007" y="3861251"/>
        <a:ext cx="157112" cy="5775"/>
      </dsp:txXfrm>
    </dsp:sp>
    <dsp:sp modelId="{5E66D29B-EBB4-1642-948E-53C9B009DCA4}">
      <dsp:nvSpPr>
        <dsp:cNvPr id="0" name=""/>
        <dsp:cNvSpPr/>
      </dsp:nvSpPr>
      <dsp:spPr>
        <a:xfrm>
          <a:off x="3194346" y="2085762"/>
          <a:ext cx="2511156" cy="1506693"/>
        </a:xfrm>
        <a:prstGeom prst="rect">
          <a:avLst/>
        </a:prstGeom>
        <a:solidFill>
          <a:schemeClr val="accent5">
            <a:hueOff val="-7291290"/>
            <a:satOff val="-496"/>
            <a:lumOff val="117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049" tIns="129161" rIns="123049" bIns="129161" numCol="1" spcCol="1270" anchor="ctr" anchorCtr="0">
          <a:noAutofit/>
        </a:bodyPr>
        <a:lstStyle/>
        <a:p>
          <a:pPr marL="0" lvl="0" indent="0" algn="ctr" defTabSz="977900">
            <a:lnSpc>
              <a:spcPct val="90000"/>
            </a:lnSpc>
            <a:spcBef>
              <a:spcPct val="0"/>
            </a:spcBef>
            <a:spcAft>
              <a:spcPct val="35000"/>
            </a:spcAft>
            <a:buNone/>
          </a:pPr>
          <a:r>
            <a:rPr lang="en-US" sz="2200" kern="1200"/>
            <a:t>Research on Online religious practices</a:t>
          </a:r>
        </a:p>
      </dsp:txBody>
      <dsp:txXfrm>
        <a:off x="3194346" y="2085762"/>
        <a:ext cx="2511156" cy="1506693"/>
      </dsp:txXfrm>
    </dsp:sp>
    <dsp:sp modelId="{7BEE6448-5FDD-7C47-9802-BBF2CDB132A7}">
      <dsp:nvSpPr>
        <dsp:cNvPr id="0" name=""/>
        <dsp:cNvSpPr/>
      </dsp:nvSpPr>
      <dsp:spPr>
        <a:xfrm>
          <a:off x="2614981" y="4877649"/>
          <a:ext cx="546965" cy="91440"/>
        </a:xfrm>
        <a:custGeom>
          <a:avLst/>
          <a:gdLst/>
          <a:ahLst/>
          <a:cxnLst/>
          <a:rect l="0" t="0" r="0" b="0"/>
          <a:pathLst>
            <a:path>
              <a:moveTo>
                <a:pt x="0" y="45720"/>
              </a:moveTo>
              <a:lnTo>
                <a:pt x="546965" y="45720"/>
              </a:lnTo>
            </a:path>
          </a:pathLst>
        </a:custGeom>
        <a:noFill/>
        <a:ln w="12700" cap="flat" cmpd="sng" algn="ctr">
          <a:solidFill>
            <a:schemeClr val="accent5">
              <a:hueOff val="-12152150"/>
              <a:satOff val="-826"/>
              <a:lumOff val="196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74024" y="4920481"/>
        <a:ext cx="28878" cy="5775"/>
      </dsp:txXfrm>
    </dsp:sp>
    <dsp:sp modelId="{9E20C39F-97BA-C741-9071-224E0857B78E}">
      <dsp:nvSpPr>
        <dsp:cNvPr id="0" name=""/>
        <dsp:cNvSpPr/>
      </dsp:nvSpPr>
      <dsp:spPr>
        <a:xfrm>
          <a:off x="105624" y="4170022"/>
          <a:ext cx="2511156" cy="1506693"/>
        </a:xfrm>
        <a:prstGeom prst="rect">
          <a:avLst/>
        </a:prstGeom>
        <a:solidFill>
          <a:schemeClr val="accent5">
            <a:hueOff val="-9721720"/>
            <a:satOff val="-661"/>
            <a:lumOff val="156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049" tIns="129161" rIns="123049" bIns="129161" numCol="1" spcCol="1270" anchor="ctr" anchorCtr="0">
          <a:noAutofit/>
        </a:bodyPr>
        <a:lstStyle/>
        <a:p>
          <a:pPr marL="0" lvl="0" indent="0" algn="ctr" defTabSz="977900">
            <a:lnSpc>
              <a:spcPct val="90000"/>
            </a:lnSpc>
            <a:spcBef>
              <a:spcPct val="0"/>
            </a:spcBef>
            <a:spcAft>
              <a:spcPct val="35000"/>
            </a:spcAft>
            <a:buNone/>
          </a:pPr>
          <a:r>
            <a:rPr lang="en-US" sz="2200" kern="1200"/>
            <a:t>How can our liberal online religion be improved?</a:t>
          </a:r>
        </a:p>
      </dsp:txBody>
      <dsp:txXfrm>
        <a:off x="105624" y="4170022"/>
        <a:ext cx="2511156" cy="1506693"/>
      </dsp:txXfrm>
    </dsp:sp>
    <dsp:sp modelId="{90A4B919-CBB4-A147-83CB-00888CA19A65}">
      <dsp:nvSpPr>
        <dsp:cNvPr id="0" name=""/>
        <dsp:cNvSpPr/>
      </dsp:nvSpPr>
      <dsp:spPr>
        <a:xfrm>
          <a:off x="3194346" y="4170022"/>
          <a:ext cx="2511156" cy="1506693"/>
        </a:xfrm>
        <a:prstGeom prst="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049" tIns="129161" rIns="123049" bIns="129161" numCol="1" spcCol="1270" anchor="ctr" anchorCtr="0">
          <a:noAutofit/>
        </a:bodyPr>
        <a:lstStyle/>
        <a:p>
          <a:pPr marL="0" lvl="0" indent="0" algn="ctr" defTabSz="977900">
            <a:lnSpc>
              <a:spcPct val="90000"/>
            </a:lnSpc>
            <a:spcBef>
              <a:spcPct val="0"/>
            </a:spcBef>
            <a:spcAft>
              <a:spcPct val="35000"/>
            </a:spcAft>
            <a:buNone/>
          </a:pPr>
          <a:r>
            <a:rPr lang="en-US" sz="2200" kern="1200"/>
            <a:t>Examples of online religious practices</a:t>
          </a:r>
        </a:p>
      </dsp:txBody>
      <dsp:txXfrm>
        <a:off x="3194346" y="4170022"/>
        <a:ext cx="2511156" cy="15066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744F90-07E7-3E4D-8906-FB57E67AD4B1}">
      <dsp:nvSpPr>
        <dsp:cNvPr id="0" name=""/>
        <dsp:cNvSpPr/>
      </dsp:nvSpPr>
      <dsp:spPr>
        <a:xfrm>
          <a:off x="0" y="3291729"/>
          <a:ext cx="6666833" cy="2159731"/>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en-US" sz="2700" kern="1200" dirty="0"/>
            <a:t>How do we substitute online affordances for those that are lost?</a:t>
          </a:r>
        </a:p>
      </dsp:txBody>
      <dsp:txXfrm>
        <a:off x="0" y="3291729"/>
        <a:ext cx="6666833" cy="2159731"/>
      </dsp:txXfrm>
    </dsp:sp>
    <dsp:sp modelId="{49AA039A-13FB-C946-91B3-E11CAD5FF746}">
      <dsp:nvSpPr>
        <dsp:cNvPr id="0" name=""/>
        <dsp:cNvSpPr/>
      </dsp:nvSpPr>
      <dsp:spPr>
        <a:xfrm rot="10800000">
          <a:off x="0" y="2459"/>
          <a:ext cx="6666833" cy="3321666"/>
        </a:xfrm>
        <a:prstGeom prst="upArrowCallout">
          <a:avLst/>
        </a:prstGeom>
        <a:gradFill rotWithShape="0">
          <a:gsLst>
            <a:gs pos="0">
              <a:schemeClr val="accent2">
                <a:hueOff val="6443612"/>
                <a:satOff val="-18493"/>
                <a:lumOff val="-29609"/>
                <a:alphaOff val="0"/>
                <a:satMod val="103000"/>
                <a:lumMod val="102000"/>
                <a:tint val="94000"/>
              </a:schemeClr>
            </a:gs>
            <a:gs pos="50000">
              <a:schemeClr val="accent2">
                <a:hueOff val="6443612"/>
                <a:satOff val="-18493"/>
                <a:lumOff val="-29609"/>
                <a:alphaOff val="0"/>
                <a:satMod val="110000"/>
                <a:lumMod val="100000"/>
                <a:shade val="100000"/>
              </a:schemeClr>
            </a:gs>
            <a:gs pos="100000">
              <a:schemeClr val="accent2">
                <a:hueOff val="6443612"/>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en-US" sz="2700" kern="1200"/>
            <a:t>Some religious activities may be dependent on haptic interactions</a:t>
          </a:r>
        </a:p>
      </dsp:txBody>
      <dsp:txXfrm rot="-10800000">
        <a:off x="0" y="2459"/>
        <a:ext cx="6666833" cy="1165904"/>
      </dsp:txXfrm>
    </dsp:sp>
    <dsp:sp modelId="{AFC910C9-6BE4-FA4B-A3B0-33997F4FE54A}">
      <dsp:nvSpPr>
        <dsp:cNvPr id="0" name=""/>
        <dsp:cNvSpPr/>
      </dsp:nvSpPr>
      <dsp:spPr>
        <a:xfrm>
          <a:off x="0" y="1168364"/>
          <a:ext cx="6666833" cy="993178"/>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27584" tIns="40640" rIns="227584" bIns="40640" numCol="1" spcCol="1270" anchor="ctr" anchorCtr="0">
          <a:noAutofit/>
        </a:bodyPr>
        <a:lstStyle/>
        <a:p>
          <a:pPr marL="0" lvl="0" indent="0" algn="ctr" defTabSz="1422400">
            <a:lnSpc>
              <a:spcPct val="90000"/>
            </a:lnSpc>
            <a:spcBef>
              <a:spcPct val="0"/>
            </a:spcBef>
            <a:spcAft>
              <a:spcPct val="35000"/>
            </a:spcAft>
            <a:buNone/>
          </a:pPr>
          <a:r>
            <a:rPr lang="en-US" sz="3200" kern="1200" dirty="0"/>
            <a:t>Ie laying on of hands, communion, sharing food or drink, incense</a:t>
          </a:r>
        </a:p>
      </dsp:txBody>
      <dsp:txXfrm>
        <a:off x="0" y="1168364"/>
        <a:ext cx="6666833" cy="9931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6C1492-6A0E-40BD-A0E2-F7BDFDE04483}">
      <dsp:nvSpPr>
        <dsp:cNvPr id="0" name=""/>
        <dsp:cNvSpPr/>
      </dsp:nvSpPr>
      <dsp:spPr>
        <a:xfrm>
          <a:off x="2359523" y="380377"/>
          <a:ext cx="1424966" cy="142496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13B535-BBE7-4A63-9EC5-616CEC1D1C09}">
      <dsp:nvSpPr>
        <dsp:cNvPr id="0" name=""/>
        <dsp:cNvSpPr/>
      </dsp:nvSpPr>
      <dsp:spPr>
        <a:xfrm>
          <a:off x="226877" y="0"/>
          <a:ext cx="4071332" cy="610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b="1"/>
          </a:pPr>
          <a:r>
            <a:rPr lang="en-CA" sz="1900" kern="1200" dirty="0"/>
            <a:t>“Only Place-shared: interaction promotes: </a:t>
          </a:r>
          <a:endParaRPr lang="en-US" sz="1900" kern="1200" dirty="0"/>
        </a:p>
      </dsp:txBody>
      <dsp:txXfrm>
        <a:off x="226877" y="0"/>
        <a:ext cx="4071332" cy="610699"/>
      </dsp:txXfrm>
    </dsp:sp>
    <dsp:sp modelId="{6BD2E24B-0CC5-4E18-B92D-A1A6C24690E0}">
      <dsp:nvSpPr>
        <dsp:cNvPr id="0" name=""/>
        <dsp:cNvSpPr/>
      </dsp:nvSpPr>
      <dsp:spPr>
        <a:xfrm>
          <a:off x="20827" y="1675544"/>
          <a:ext cx="6125157" cy="2517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CA" sz="2000" kern="1200" dirty="0"/>
            <a:t>More familiar shared ritual activity, </a:t>
          </a:r>
          <a:endParaRPr lang="en-US" sz="2000" kern="1200" dirty="0"/>
        </a:p>
        <a:p>
          <a:pPr marL="0" lvl="0" indent="0" algn="ctr" defTabSz="889000">
            <a:lnSpc>
              <a:spcPct val="100000"/>
            </a:lnSpc>
            <a:spcBef>
              <a:spcPct val="0"/>
            </a:spcBef>
            <a:spcAft>
              <a:spcPct val="35000"/>
            </a:spcAft>
            <a:buNone/>
          </a:pPr>
          <a:r>
            <a:rPr lang="en-CA" sz="2000" kern="1200" dirty="0"/>
            <a:t>more diverse types of social programming  - </a:t>
          </a:r>
          <a:r>
            <a:rPr lang="en-CA" sz="2000" kern="1200" dirty="0" err="1"/>
            <a:t>ie</a:t>
          </a:r>
          <a:r>
            <a:rPr lang="en-CA" sz="2000" kern="1200" dirty="0"/>
            <a:t> communal singing</a:t>
          </a:r>
        </a:p>
        <a:p>
          <a:pPr marL="0" lvl="0" indent="0" algn="ctr" defTabSz="889000">
            <a:lnSpc>
              <a:spcPct val="100000"/>
            </a:lnSpc>
            <a:spcBef>
              <a:spcPct val="0"/>
            </a:spcBef>
            <a:spcAft>
              <a:spcPct val="35000"/>
            </a:spcAft>
            <a:buNone/>
          </a:pPr>
          <a:r>
            <a:rPr lang="en-CA" sz="2000" kern="1200" dirty="0"/>
            <a:t>physical presence,  opportunities for spontaneous and multi sized conversations </a:t>
          </a:r>
          <a:endParaRPr lang="en-US" sz="2000" kern="1200" dirty="0"/>
        </a:p>
      </dsp:txBody>
      <dsp:txXfrm>
        <a:off x="20827" y="1675544"/>
        <a:ext cx="6125157" cy="2517260"/>
      </dsp:txXfrm>
    </dsp:sp>
    <dsp:sp modelId="{5E89BCAB-5AA9-44BA-A5D2-F63D88371A78}">
      <dsp:nvSpPr>
        <dsp:cNvPr id="0" name=""/>
        <dsp:cNvSpPr/>
      </dsp:nvSpPr>
      <dsp:spPr>
        <a:xfrm>
          <a:off x="8170251" y="1009303"/>
          <a:ext cx="1424966" cy="142496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031D0D1-AD45-4D44-BD70-12F80380F8F6}">
      <dsp:nvSpPr>
        <dsp:cNvPr id="0" name=""/>
        <dsp:cNvSpPr/>
      </dsp:nvSpPr>
      <dsp:spPr>
        <a:xfrm>
          <a:off x="6847068" y="2527760"/>
          <a:ext cx="4071332" cy="610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b="1"/>
          </a:pPr>
          <a:r>
            <a:rPr lang="en-CA" sz="1900" kern="1200"/>
            <a:t>These actions strengthen community identity and mutual support.</a:t>
          </a:r>
          <a:endParaRPr lang="en-US" sz="1900" kern="1200"/>
        </a:p>
      </dsp:txBody>
      <dsp:txXfrm>
        <a:off x="6847068" y="2527760"/>
        <a:ext cx="4071332" cy="610699"/>
      </dsp:txXfrm>
    </dsp:sp>
    <dsp:sp modelId="{258F13F7-BA75-4D01-A8E5-A7CF23CFDA5C}">
      <dsp:nvSpPr>
        <dsp:cNvPr id="0" name=""/>
        <dsp:cNvSpPr/>
      </dsp:nvSpPr>
      <dsp:spPr>
        <a:xfrm>
          <a:off x="6847068" y="3181944"/>
          <a:ext cx="4071332" cy="1557"/>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B0AB6C-3CAC-F94E-912A-DFC1F294B861}">
      <dsp:nvSpPr>
        <dsp:cNvPr id="0" name=""/>
        <dsp:cNvSpPr/>
      </dsp:nvSpPr>
      <dsp:spPr>
        <a:xfrm>
          <a:off x="0" y="12862"/>
          <a:ext cx="6666833" cy="1761398"/>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CA" sz="2500" b="1" kern="1200"/>
            <a:t>Protection and Safety:</a:t>
          </a:r>
          <a:r>
            <a:rPr lang="en-CA" sz="2500" kern="1200"/>
            <a:t> Allows believers under hostile or restrictive regimes to communicate and practice without fear of punishment.</a:t>
          </a:r>
          <a:endParaRPr lang="en-US" sz="2500" kern="1200"/>
        </a:p>
      </dsp:txBody>
      <dsp:txXfrm>
        <a:off x="85984" y="98846"/>
        <a:ext cx="6494865" cy="1589430"/>
      </dsp:txXfrm>
    </dsp:sp>
    <dsp:sp modelId="{05FCE426-1C9F-2642-902C-8774F8800519}">
      <dsp:nvSpPr>
        <dsp:cNvPr id="0" name=""/>
        <dsp:cNvSpPr/>
      </dsp:nvSpPr>
      <dsp:spPr>
        <a:xfrm>
          <a:off x="0" y="1846260"/>
          <a:ext cx="6666833" cy="1761398"/>
        </a:xfrm>
        <a:prstGeom prst="roundRect">
          <a:avLst/>
        </a:prstGeom>
        <a:gradFill rotWithShape="0">
          <a:gsLst>
            <a:gs pos="0">
              <a:schemeClr val="accent2">
                <a:hueOff val="3221806"/>
                <a:satOff val="-9246"/>
                <a:lumOff val="-14805"/>
                <a:alphaOff val="0"/>
                <a:satMod val="103000"/>
                <a:lumMod val="102000"/>
                <a:tint val="94000"/>
              </a:schemeClr>
            </a:gs>
            <a:gs pos="50000">
              <a:schemeClr val="accent2">
                <a:hueOff val="3221806"/>
                <a:satOff val="-9246"/>
                <a:lumOff val="-14805"/>
                <a:alphaOff val="0"/>
                <a:satMod val="110000"/>
                <a:lumMod val="100000"/>
                <a:shade val="100000"/>
              </a:schemeClr>
            </a:gs>
            <a:gs pos="100000">
              <a:schemeClr val="accent2">
                <a:hueOff val="3221806"/>
                <a:satOff val="-9246"/>
                <a:lumOff val="-1480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CA" sz="2500" b="1" kern="1200"/>
            <a:t>Honest Exploration:</a:t>
          </a:r>
          <a:r>
            <a:rPr lang="en-CA" sz="2500" kern="1200"/>
            <a:t> Grants individuals the freedom to ask taboo or difficult questions without risking personal shame or social stigma.</a:t>
          </a:r>
          <a:endParaRPr lang="en-US" sz="2500" kern="1200"/>
        </a:p>
      </dsp:txBody>
      <dsp:txXfrm>
        <a:off x="85984" y="1932244"/>
        <a:ext cx="6494865" cy="1589430"/>
      </dsp:txXfrm>
    </dsp:sp>
    <dsp:sp modelId="{A482192A-088B-C141-96C2-3B86CD0F1EF4}">
      <dsp:nvSpPr>
        <dsp:cNvPr id="0" name=""/>
        <dsp:cNvSpPr/>
      </dsp:nvSpPr>
      <dsp:spPr>
        <a:xfrm>
          <a:off x="0" y="3679659"/>
          <a:ext cx="6666833" cy="1761398"/>
        </a:xfrm>
        <a:prstGeom prst="roundRect">
          <a:avLst/>
        </a:prstGeom>
        <a:gradFill rotWithShape="0">
          <a:gsLst>
            <a:gs pos="0">
              <a:schemeClr val="accent2">
                <a:hueOff val="6443612"/>
                <a:satOff val="-18493"/>
                <a:lumOff val="-29609"/>
                <a:alphaOff val="0"/>
                <a:satMod val="103000"/>
                <a:lumMod val="102000"/>
                <a:tint val="94000"/>
              </a:schemeClr>
            </a:gs>
            <a:gs pos="50000">
              <a:schemeClr val="accent2">
                <a:hueOff val="6443612"/>
                <a:satOff val="-18493"/>
                <a:lumOff val="-29609"/>
                <a:alphaOff val="0"/>
                <a:satMod val="110000"/>
                <a:lumMod val="100000"/>
                <a:shade val="100000"/>
              </a:schemeClr>
            </a:gs>
            <a:gs pos="100000">
              <a:schemeClr val="accent2">
                <a:hueOff val="6443612"/>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CA" sz="2500" b="1" kern="1200"/>
            <a:t>Focus on the Message:</a:t>
          </a:r>
          <a:r>
            <a:rPr lang="en-CA" sz="2500" kern="1200"/>
            <a:t> Shifts the focus away from human ego, physical appearances, or celebrity culture toward universal spiritual truths</a:t>
          </a:r>
          <a:endParaRPr lang="en-US" sz="2500" kern="1200"/>
        </a:p>
      </dsp:txBody>
      <dsp:txXfrm>
        <a:off x="85984" y="3765643"/>
        <a:ext cx="6494865" cy="15894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6939A8-55EB-4A4C-A74D-1015E9B5B05F}">
      <dsp:nvSpPr>
        <dsp:cNvPr id="0" name=""/>
        <dsp:cNvSpPr/>
      </dsp:nvSpPr>
      <dsp:spPr>
        <a:xfrm>
          <a:off x="0" y="41544"/>
          <a:ext cx="10515600" cy="137475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CA" sz="2500" b="1" kern="1200"/>
            <a:t>Disinhibition and Cruelty:</a:t>
          </a:r>
          <a:r>
            <a:rPr lang="en-CA" sz="2500" kern="1200"/>
            <a:t> Removes natural social boundaries, often leading people to post harsh, hateful, or toxic remarks that contradict religious values. </a:t>
          </a:r>
          <a:endParaRPr lang="en-US" sz="2500" kern="1200"/>
        </a:p>
      </dsp:txBody>
      <dsp:txXfrm>
        <a:off x="67110" y="108654"/>
        <a:ext cx="10381380" cy="1240530"/>
      </dsp:txXfrm>
    </dsp:sp>
    <dsp:sp modelId="{CAE09C7E-5FD5-C344-8B57-E05F0452DC0D}">
      <dsp:nvSpPr>
        <dsp:cNvPr id="0" name=""/>
        <dsp:cNvSpPr/>
      </dsp:nvSpPr>
      <dsp:spPr>
        <a:xfrm>
          <a:off x="0" y="1488294"/>
          <a:ext cx="10515600" cy="137475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CA" sz="2500" b="1" kern="1200"/>
            <a:t>Lack of Accountability:</a:t>
          </a:r>
          <a:r>
            <a:rPr lang="en-CA" sz="2500" kern="1200"/>
            <a:t> Encourages the creation of false personas and hypocrisy, shielding individuals from the real-world consequences of their actions. </a:t>
          </a:r>
          <a:endParaRPr lang="en-US" sz="2500" kern="1200"/>
        </a:p>
      </dsp:txBody>
      <dsp:txXfrm>
        <a:off x="67110" y="1555404"/>
        <a:ext cx="10381380" cy="1240530"/>
      </dsp:txXfrm>
    </dsp:sp>
    <dsp:sp modelId="{59472143-2581-6148-967C-1687E7769DC9}">
      <dsp:nvSpPr>
        <dsp:cNvPr id="0" name=""/>
        <dsp:cNvSpPr/>
      </dsp:nvSpPr>
      <dsp:spPr>
        <a:xfrm>
          <a:off x="0" y="2935044"/>
          <a:ext cx="10515600" cy="137475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CA" sz="2500" b="1" kern="1200"/>
            <a:t>Isolation from True Community ??????</a:t>
          </a:r>
          <a:r>
            <a:rPr lang="en-CA" sz="2500" kern="1200"/>
            <a:t> Replaces genuine, embodied fellowship and mutual care with superficial digital validation. </a:t>
          </a:r>
          <a:endParaRPr lang="en-US" sz="2500" kern="1200"/>
        </a:p>
      </dsp:txBody>
      <dsp:txXfrm>
        <a:off x="67110" y="3002154"/>
        <a:ext cx="10381380" cy="12405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77E5ED-1410-FA4C-B3C9-9DDE95EF9851}">
      <dsp:nvSpPr>
        <dsp:cNvPr id="0" name=""/>
        <dsp:cNvSpPr/>
      </dsp:nvSpPr>
      <dsp:spPr>
        <a:xfrm>
          <a:off x="0" y="0"/>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73D4E5-D50C-2844-A122-1733915396AD}">
      <dsp:nvSpPr>
        <dsp:cNvPr id="0" name=""/>
        <dsp:cNvSpPr/>
      </dsp:nvSpPr>
      <dsp:spPr>
        <a:xfrm>
          <a:off x="0" y="0"/>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Online communications – especially asynchronous and text based, is associated with disinhibition</a:t>
          </a:r>
        </a:p>
      </dsp:txBody>
      <dsp:txXfrm>
        <a:off x="0" y="0"/>
        <a:ext cx="10515600" cy="1087834"/>
      </dsp:txXfrm>
    </dsp:sp>
    <dsp:sp modelId="{2F19D455-6A28-E342-A5F8-870F506F483B}">
      <dsp:nvSpPr>
        <dsp:cNvPr id="0" name=""/>
        <dsp:cNvSpPr/>
      </dsp:nvSpPr>
      <dsp:spPr>
        <a:xfrm>
          <a:off x="0" y="1087834"/>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F7E0EF-DCA9-644F-BDE0-7EF594CCD1AC}">
      <dsp:nvSpPr>
        <dsp:cNvPr id="0" name=""/>
        <dsp:cNvSpPr/>
      </dsp:nvSpPr>
      <dsp:spPr>
        <a:xfrm>
          <a:off x="0" y="1087834"/>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Flaming, general unkindness and miscommunications can lead to personal and institutional estrangement</a:t>
          </a:r>
        </a:p>
      </dsp:txBody>
      <dsp:txXfrm>
        <a:off x="0" y="1087834"/>
        <a:ext cx="10515600" cy="1087834"/>
      </dsp:txXfrm>
    </dsp:sp>
    <dsp:sp modelId="{ACF51639-8875-CF41-8137-0EB549261B85}">
      <dsp:nvSpPr>
        <dsp:cNvPr id="0" name=""/>
        <dsp:cNvSpPr/>
      </dsp:nvSpPr>
      <dsp:spPr>
        <a:xfrm>
          <a:off x="0" y="2175669"/>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0BB2C3-523B-9C43-A6F3-C08CD625AB48}">
      <dsp:nvSpPr>
        <dsp:cNvPr id="0" name=""/>
        <dsp:cNvSpPr/>
      </dsp:nvSpPr>
      <dsp:spPr>
        <a:xfrm>
          <a:off x="0" y="2175669"/>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CA" sz="2100" kern="1200" dirty="0"/>
            <a:t>Smith, B., &amp; </a:t>
          </a:r>
          <a:r>
            <a:rPr lang="en-CA" sz="2100" kern="1200" dirty="0" err="1"/>
            <a:t>Hargittai</a:t>
          </a:r>
          <a:r>
            <a:rPr lang="en-CA" sz="2100" kern="1200" dirty="0"/>
            <a:t>, E.  (2025) </a:t>
          </a:r>
          <a:r>
            <a:rPr lang="en-CA" sz="2100" b="1" kern="1200" dirty="0"/>
            <a:t>‘It's really hard to be a jerk when you’re sitting on someone's couch’: Preferences for discussing science and religion online versus offline.</a:t>
          </a:r>
          <a:endParaRPr lang="en-US" sz="2100" kern="1200" dirty="0"/>
        </a:p>
      </dsp:txBody>
      <dsp:txXfrm>
        <a:off x="0" y="2175669"/>
        <a:ext cx="10515600" cy="1087834"/>
      </dsp:txXfrm>
    </dsp:sp>
    <dsp:sp modelId="{1EC0400B-DB92-9C46-8280-15E00E9A7404}">
      <dsp:nvSpPr>
        <dsp:cNvPr id="0" name=""/>
        <dsp:cNvSpPr/>
      </dsp:nvSpPr>
      <dsp:spPr>
        <a:xfrm>
          <a:off x="0" y="3263503"/>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50D0B5-EF0F-EC4B-8AFC-0F4B04F3D66A}">
      <dsp:nvSpPr>
        <dsp:cNvPr id="0" name=""/>
        <dsp:cNvSpPr/>
      </dsp:nvSpPr>
      <dsp:spPr>
        <a:xfrm>
          <a:off x="0" y="3263503"/>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CA" sz="2100" b="1" kern="1200" dirty="0"/>
            <a:t>Successful social interaction depends upon sensitivity, empathy, compassion which may be harder to develop and maintain in online spaces</a:t>
          </a:r>
          <a:endParaRPr lang="en-US" sz="2100" kern="1200" dirty="0"/>
        </a:p>
      </dsp:txBody>
      <dsp:txXfrm>
        <a:off x="0" y="3263503"/>
        <a:ext cx="10515600" cy="108783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843499-E68E-4E48-8D1D-70972390F9C5}">
      <dsp:nvSpPr>
        <dsp:cNvPr id="0" name=""/>
        <dsp:cNvSpPr/>
      </dsp:nvSpPr>
      <dsp:spPr>
        <a:xfrm>
          <a:off x="0" y="0"/>
          <a:ext cx="6900512"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054340-93E5-1345-9E67-DAF318C9DE53}">
      <dsp:nvSpPr>
        <dsp:cNvPr id="0" name=""/>
        <dsp:cNvSpPr/>
      </dsp:nvSpPr>
      <dsp:spPr>
        <a:xfrm>
          <a:off x="0" y="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210" tIns="156210" rIns="156210" bIns="156210" numCol="1" spcCol="1270" anchor="t" anchorCtr="0">
          <a:noAutofit/>
        </a:bodyPr>
        <a:lstStyle/>
        <a:p>
          <a:pPr marL="0" lvl="0" indent="0" algn="l" defTabSz="1822450">
            <a:lnSpc>
              <a:spcPct val="90000"/>
            </a:lnSpc>
            <a:spcBef>
              <a:spcPct val="0"/>
            </a:spcBef>
            <a:spcAft>
              <a:spcPct val="35000"/>
            </a:spcAft>
            <a:buNone/>
          </a:pPr>
          <a:r>
            <a:rPr lang="en-US" sz="4100" kern="1200"/>
            <a:t>Terry Anderson</a:t>
          </a:r>
        </a:p>
      </dsp:txBody>
      <dsp:txXfrm>
        <a:off x="0" y="0"/>
        <a:ext cx="6900512" cy="2768070"/>
      </dsp:txXfrm>
    </dsp:sp>
    <dsp:sp modelId="{1F2715C8-3F45-1C48-9C1D-321B526EFADD}">
      <dsp:nvSpPr>
        <dsp:cNvPr id="0" name=""/>
        <dsp:cNvSpPr/>
      </dsp:nvSpPr>
      <dsp:spPr>
        <a:xfrm>
          <a:off x="0" y="2768070"/>
          <a:ext cx="6900512" cy="0"/>
        </a:xfrm>
        <a:prstGeom prst="line">
          <a:avLst/>
        </a:prstGeom>
        <a:solidFill>
          <a:schemeClr val="accent2">
            <a:hueOff val="6443612"/>
            <a:satOff val="-18493"/>
            <a:lumOff val="-29609"/>
            <a:alphaOff val="0"/>
          </a:schemeClr>
        </a:solidFill>
        <a:ln w="19050" cap="flat" cmpd="sng" algn="ctr">
          <a:solidFill>
            <a:schemeClr val="accent2">
              <a:hueOff val="6443612"/>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30E844-A7F1-AF40-A429-2028D5AFBD7F}">
      <dsp:nvSpPr>
        <dsp:cNvPr id="0" name=""/>
        <dsp:cNvSpPr/>
      </dsp:nvSpPr>
      <dsp:spPr>
        <a:xfrm>
          <a:off x="0" y="2768070"/>
          <a:ext cx="6900512"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210" tIns="156210" rIns="156210" bIns="156210" numCol="1" spcCol="1270" anchor="t" anchorCtr="0">
          <a:noAutofit/>
        </a:bodyPr>
        <a:lstStyle/>
        <a:p>
          <a:pPr marL="0" lvl="0" indent="0" algn="l" defTabSz="1822450">
            <a:lnSpc>
              <a:spcPct val="90000"/>
            </a:lnSpc>
            <a:spcBef>
              <a:spcPct val="0"/>
            </a:spcBef>
            <a:spcAft>
              <a:spcPct val="35000"/>
            </a:spcAft>
            <a:buNone/>
          </a:pPr>
          <a:r>
            <a:rPr lang="en-US" sz="4100" kern="1200" dirty="0">
              <a:hlinkClick xmlns:r="http://schemas.openxmlformats.org/officeDocument/2006/relationships" r:id="rId1"/>
            </a:rPr>
            <a:t>terrydanderson2@gmail.com</a:t>
          </a:r>
          <a:endParaRPr lang="en-US" sz="4100" kern="1200" dirty="0"/>
        </a:p>
      </dsp:txBody>
      <dsp:txXfrm>
        <a:off x="0" y="2768070"/>
        <a:ext cx="6900512" cy="2768070"/>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2DECBF-7F46-E043-8103-4F577C2E5B29}" type="datetimeFigureOut">
              <a:rPr lang="en-US" smtClean="0"/>
              <a:t>9/30/26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A1E22A-EDFA-9942-BAAC-AC9130DA1401}" type="slidenum">
              <a:rPr lang="en-US" smtClean="0"/>
              <a:t>‹#›</a:t>
            </a:fld>
            <a:endParaRPr lang="en-US"/>
          </a:p>
        </p:txBody>
      </p:sp>
    </p:spTree>
    <p:extLst>
      <p:ext uri="{BB962C8B-B14F-4D97-AF65-F5344CB8AC3E}">
        <p14:creationId xmlns:p14="http://schemas.microsoft.com/office/powerpoint/2010/main" val="657806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s://www.ijraset.com/research-paper/the-psychology-behind-online-anonymity-and-toxic-behaviour" TargetMode="External"/><Relationship Id="rId13" Type="http://schemas.openxmlformats.org/officeDocument/2006/relationships/hyperlink" Target="https://cear.uk/wp-content/uploads/2025/04/online-disinhibition-leaflet-1.pdf" TargetMode="External"/><Relationship Id="rId3" Type="http://schemas.openxmlformats.org/officeDocument/2006/relationships/hyperlink" Target="https://journals.sagepub.com/doi/10.1177/20563051241274669" TargetMode="External"/><Relationship Id="rId7" Type="http://schemas.openxmlformats.org/officeDocument/2006/relationships/hyperlink" Target="https://www.youtube.com/watch?v=7M7R0MOmj6c&amp;t=142" TargetMode="External"/><Relationship Id="rId12" Type="http://schemas.openxmlformats.org/officeDocument/2006/relationships/hyperlink" Target="https://desalesmedia.org/wp-content/uploads/2020/05/Suler.pdf" TargetMode="External"/><Relationship Id="rId17" Type="http://schemas.openxmlformats.org/officeDocument/2006/relationships/hyperlink" Target="https://philosophybites.com/podcast/alain-de-botton-on-atheism-2-0/" TargetMode="External"/><Relationship Id="rId2" Type="http://schemas.openxmlformats.org/officeDocument/2006/relationships/slide" Target="../slides/slide36.xml"/><Relationship Id="rId16" Type="http://schemas.openxmlformats.org/officeDocument/2006/relationships/hyperlink" Target="https://www.spring.org.uk/2025/01/online-disinhibition.php" TargetMode="External"/><Relationship Id="rId1" Type="http://schemas.openxmlformats.org/officeDocument/2006/relationships/notesMaster" Target="../notesMasters/notesMaster1.xml"/><Relationship Id="rId6" Type="http://schemas.openxmlformats.org/officeDocument/2006/relationships/hyperlink" Target="https://www.facebook.com/groups/Ethpolsocpsy/posts/3704215433069468/" TargetMode="External"/><Relationship Id="rId11" Type="http://schemas.openxmlformats.org/officeDocument/2006/relationships/hyperlink" Target="https://www.youtube.com/watch?v=xtaLu1F8_Z4" TargetMode="External"/><Relationship Id="rId5" Type="http://schemas.openxmlformats.org/officeDocument/2006/relationships/hyperlink" Target="https://lifeovercoffee.com/what-to-do-about-disinhibition-cyber-effects-4-0/" TargetMode="External"/><Relationship Id="rId15" Type="http://schemas.openxmlformats.org/officeDocument/2006/relationships/hyperlink" Target="https://www.optimisticlearner.com/online-disinhibition-effect-cyberbullying-public-shaming-social-norms/" TargetMode="External"/><Relationship Id="rId10" Type="http://schemas.openxmlformats.org/officeDocument/2006/relationships/hyperlink" Target="https://testbook.com/question-answer/in-the-context-of-john-sulers-online-disinh--6a103b86471ce89a8c701266" TargetMode="External"/><Relationship Id="rId4" Type="http://schemas.openxmlformats.org/officeDocument/2006/relationships/hyperlink" Target="https://wiobyrne.com/online-disinhibition-effect/" TargetMode="External"/><Relationship Id="rId9" Type="http://schemas.openxmlformats.org/officeDocument/2006/relationships/hyperlink" Target="https://www.religiousforums.com/threads/human-psychology-and-the-online-experience.288173/" TargetMode="External"/><Relationship Id="rId14" Type="http://schemas.openxmlformats.org/officeDocument/2006/relationships/hyperlink" Target="https://medium.com/@wayne.borg/online-disinhibition-effect-part-2-58967ad1c2b6"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doi.org/10.1163/21659214-bja10140"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went on line in 1981 45 years ago</a:t>
            </a:r>
          </a:p>
        </p:txBody>
      </p:sp>
      <p:sp>
        <p:nvSpPr>
          <p:cNvPr id="4" name="Slide Number Placeholder 3"/>
          <p:cNvSpPr>
            <a:spLocks noGrp="1"/>
          </p:cNvSpPr>
          <p:nvPr>
            <p:ph type="sldNum" sz="quarter" idx="5"/>
          </p:nvPr>
        </p:nvSpPr>
        <p:spPr/>
        <p:txBody>
          <a:bodyPr/>
          <a:lstStyle/>
          <a:p>
            <a:fld id="{B4A1E22A-EDFA-9942-BAAC-AC9130DA1401}" type="slidenum">
              <a:rPr lang="en-US" smtClean="0"/>
              <a:t>3</a:t>
            </a:fld>
            <a:endParaRPr lang="en-US"/>
          </a:p>
        </p:txBody>
      </p:sp>
    </p:spTree>
    <p:extLst>
      <p:ext uri="{BB962C8B-B14F-4D97-AF65-F5344CB8AC3E}">
        <p14:creationId xmlns:p14="http://schemas.microsoft.com/office/powerpoint/2010/main" val="2987998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Religion Media Festival 2026 UK</a:t>
            </a:r>
          </a:p>
        </p:txBody>
      </p:sp>
      <p:sp>
        <p:nvSpPr>
          <p:cNvPr id="4" name="Slide Number Placeholder 3"/>
          <p:cNvSpPr>
            <a:spLocks noGrp="1"/>
          </p:cNvSpPr>
          <p:nvPr>
            <p:ph type="sldNum" sz="quarter" idx="5"/>
          </p:nvPr>
        </p:nvSpPr>
        <p:spPr/>
        <p:txBody>
          <a:bodyPr/>
          <a:lstStyle/>
          <a:p>
            <a:fld id="{B4A1E22A-EDFA-9942-BAAC-AC9130DA1401}" type="slidenum">
              <a:rPr lang="en-US" smtClean="0"/>
              <a:t>4</a:t>
            </a:fld>
            <a:endParaRPr lang="en-US"/>
          </a:p>
        </p:txBody>
      </p:sp>
    </p:spTree>
    <p:extLst>
      <p:ext uri="{BB962C8B-B14F-4D97-AF65-F5344CB8AC3E}">
        <p14:creationId xmlns:p14="http://schemas.microsoft.com/office/powerpoint/2010/main" val="476993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Months after the very first web browser was released, long before you had an email address</a:t>
            </a:r>
          </a:p>
        </p:txBody>
      </p:sp>
      <p:sp>
        <p:nvSpPr>
          <p:cNvPr id="4" name="Slide Number Placeholder 3"/>
          <p:cNvSpPr>
            <a:spLocks noGrp="1"/>
          </p:cNvSpPr>
          <p:nvPr>
            <p:ph type="sldNum" sz="quarter" idx="5"/>
          </p:nvPr>
        </p:nvSpPr>
        <p:spPr/>
        <p:txBody>
          <a:bodyPr/>
          <a:lstStyle/>
          <a:p>
            <a:fld id="{B4A1E22A-EDFA-9942-BAAC-AC9130DA1401}" type="slidenum">
              <a:rPr lang="en-US" smtClean="0"/>
              <a:t>7</a:t>
            </a:fld>
            <a:endParaRPr lang="en-US"/>
          </a:p>
        </p:txBody>
      </p:sp>
    </p:spTree>
    <p:extLst>
      <p:ext uri="{BB962C8B-B14F-4D97-AF65-F5344CB8AC3E}">
        <p14:creationId xmlns:p14="http://schemas.microsoft.com/office/powerpoint/2010/main" val="481094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 about TB and off site </a:t>
            </a:r>
          </a:p>
        </p:txBody>
      </p:sp>
      <p:sp>
        <p:nvSpPr>
          <p:cNvPr id="4" name="Slide Number Placeholder 3"/>
          <p:cNvSpPr>
            <a:spLocks noGrp="1"/>
          </p:cNvSpPr>
          <p:nvPr>
            <p:ph type="sldNum" sz="quarter" idx="5"/>
          </p:nvPr>
        </p:nvSpPr>
        <p:spPr/>
        <p:txBody>
          <a:bodyPr/>
          <a:lstStyle/>
          <a:p>
            <a:fld id="{B4A1E22A-EDFA-9942-BAAC-AC9130DA1401}" type="slidenum">
              <a:rPr lang="en-US" smtClean="0"/>
              <a:t>12</a:t>
            </a:fld>
            <a:endParaRPr lang="en-US"/>
          </a:p>
        </p:txBody>
      </p:sp>
    </p:spTree>
    <p:extLst>
      <p:ext uri="{BB962C8B-B14F-4D97-AF65-F5344CB8AC3E}">
        <p14:creationId xmlns:p14="http://schemas.microsoft.com/office/powerpoint/2010/main" val="1895843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Helland, C. (2005). Online religion as lived religion. </a:t>
            </a:r>
            <a:r>
              <a:rPr lang="en-CA" i="1" dirty="0"/>
              <a:t>Online-Heidelberg Journal of Religions on the Internet</a:t>
            </a:r>
            <a:r>
              <a:rPr lang="en-CA" dirty="0"/>
              <a:t>.</a:t>
            </a:r>
          </a:p>
          <a:p>
            <a:endParaRPr lang="en-US" dirty="0"/>
          </a:p>
        </p:txBody>
      </p:sp>
      <p:sp>
        <p:nvSpPr>
          <p:cNvPr id="4" name="Slide Number Placeholder 3"/>
          <p:cNvSpPr>
            <a:spLocks noGrp="1"/>
          </p:cNvSpPr>
          <p:nvPr>
            <p:ph type="sldNum" sz="quarter" idx="5"/>
          </p:nvPr>
        </p:nvSpPr>
        <p:spPr/>
        <p:txBody>
          <a:bodyPr/>
          <a:lstStyle/>
          <a:p>
            <a:fld id="{B4A1E22A-EDFA-9942-BAAC-AC9130DA1401}" type="slidenum">
              <a:rPr lang="en-US" smtClean="0"/>
              <a:t>13</a:t>
            </a:fld>
            <a:endParaRPr lang="en-US"/>
          </a:p>
        </p:txBody>
      </p:sp>
    </p:spTree>
    <p:extLst>
      <p:ext uri="{BB962C8B-B14F-4D97-AF65-F5344CB8AC3E}">
        <p14:creationId xmlns:p14="http://schemas.microsoft.com/office/powerpoint/2010/main" val="1100939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A1E22A-EDFA-9942-BAAC-AC9130DA1401}" type="slidenum">
              <a:rPr lang="en-US" smtClean="0"/>
              <a:t>17</a:t>
            </a:fld>
            <a:endParaRPr lang="en-US"/>
          </a:p>
        </p:txBody>
      </p:sp>
    </p:spTree>
    <p:extLst>
      <p:ext uri="{BB962C8B-B14F-4D97-AF65-F5344CB8AC3E}">
        <p14:creationId xmlns:p14="http://schemas.microsoft.com/office/powerpoint/2010/main" val="1653130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a:t>
            </a:r>
            <a:r>
              <a:rPr lang="en-CA" dirty="0"/>
              <a:t>Terry Anderson, "Teaching in an Online Learning Context," in The Theory and Practice of Online Learning, ed. Terry Anderson (Edmonton, ON: AU Press, 2008), 344.</a:t>
            </a:r>
            <a:endParaRPr lang="en-US" dirty="0"/>
          </a:p>
        </p:txBody>
      </p:sp>
      <p:sp>
        <p:nvSpPr>
          <p:cNvPr id="4" name="Slide Number Placeholder 3"/>
          <p:cNvSpPr>
            <a:spLocks noGrp="1"/>
          </p:cNvSpPr>
          <p:nvPr>
            <p:ph type="sldNum" sz="quarter" idx="5"/>
          </p:nvPr>
        </p:nvSpPr>
        <p:spPr/>
        <p:txBody>
          <a:bodyPr/>
          <a:lstStyle/>
          <a:p>
            <a:fld id="{B4A1E22A-EDFA-9942-BAAC-AC9130DA1401}" type="slidenum">
              <a:rPr lang="en-US" smtClean="0"/>
              <a:t>18</a:t>
            </a:fld>
            <a:endParaRPr lang="en-US"/>
          </a:p>
        </p:txBody>
      </p:sp>
    </p:spTree>
    <p:extLst>
      <p:ext uri="{BB962C8B-B14F-4D97-AF65-F5344CB8AC3E}">
        <p14:creationId xmlns:p14="http://schemas.microsoft.com/office/powerpoint/2010/main" val="2226423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Laderi, J. O., &amp; Uecker, J. E. (2025). Types of Internet Activity and the Religious Commitment of American Adults.  </a:t>
            </a:r>
            <a:r>
              <a:rPr lang="en-US" sz="1200" i="1" dirty="0"/>
              <a:t>Journal for the Scientific Study of Religion 64</a:t>
            </a:r>
            <a:r>
              <a:rPr lang="en-US" sz="1200" dirty="0"/>
              <a:t>(3), 341–353. </a:t>
            </a:r>
          </a:p>
          <a:p>
            <a:endParaRPr lang="en-US" dirty="0"/>
          </a:p>
        </p:txBody>
      </p:sp>
      <p:sp>
        <p:nvSpPr>
          <p:cNvPr id="4" name="Slide Number Placeholder 3"/>
          <p:cNvSpPr>
            <a:spLocks noGrp="1"/>
          </p:cNvSpPr>
          <p:nvPr>
            <p:ph type="sldNum" sz="quarter" idx="5"/>
          </p:nvPr>
        </p:nvSpPr>
        <p:spPr/>
        <p:txBody>
          <a:bodyPr/>
          <a:lstStyle/>
          <a:p>
            <a:fld id="{B4A1E22A-EDFA-9942-BAAC-AC9130DA1401}" type="slidenum">
              <a:rPr lang="en-US" smtClean="0"/>
              <a:t>21</a:t>
            </a:fld>
            <a:endParaRPr lang="en-US"/>
          </a:p>
        </p:txBody>
      </p:sp>
    </p:spTree>
    <p:extLst>
      <p:ext uri="{BB962C8B-B14F-4D97-AF65-F5344CB8AC3E}">
        <p14:creationId xmlns:p14="http://schemas.microsoft.com/office/powerpoint/2010/main" val="2216058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err="1">
                <a:solidFill>
                  <a:schemeClr val="tx1"/>
                </a:solidFill>
                <a:effectLst/>
                <a:latin typeface="+mn-lt"/>
                <a:ea typeface="+mn-ea"/>
                <a:cs typeface="+mn-cs"/>
              </a:rPr>
              <a:t>Evolvi</a:t>
            </a:r>
            <a:r>
              <a:rPr lang="en-CA" sz="1200" b="0" i="0" kern="1200" dirty="0">
                <a:solidFill>
                  <a:schemeClr val="tx1"/>
                </a:solidFill>
                <a:effectLst/>
                <a:latin typeface="+mn-lt"/>
                <a:ea typeface="+mn-ea"/>
                <a:cs typeface="+mn-cs"/>
              </a:rPr>
              <a:t>, G. (2022). Religion and the internet: Digital religion,(hyper) mediated spaces, and materiality. </a:t>
            </a:r>
            <a:r>
              <a:rPr lang="en-CA" sz="1200" b="0" i="1" kern="1200" dirty="0" err="1">
                <a:solidFill>
                  <a:schemeClr val="tx1"/>
                </a:solidFill>
                <a:effectLst/>
                <a:latin typeface="+mn-lt"/>
                <a:ea typeface="+mn-ea"/>
                <a:cs typeface="+mn-cs"/>
              </a:rPr>
              <a:t>Zeitschrift</a:t>
            </a:r>
            <a:r>
              <a:rPr lang="en-CA" sz="1200" b="0" i="1" kern="1200" dirty="0">
                <a:solidFill>
                  <a:schemeClr val="tx1"/>
                </a:solidFill>
                <a:effectLst/>
                <a:latin typeface="+mn-lt"/>
                <a:ea typeface="+mn-ea"/>
                <a:cs typeface="+mn-cs"/>
              </a:rPr>
              <a:t> Für Religion, Gesellschaft Und </a:t>
            </a:r>
            <a:r>
              <a:rPr lang="en-CA" sz="1200" b="0" i="1" kern="1200" dirty="0" err="1">
                <a:solidFill>
                  <a:schemeClr val="tx1"/>
                </a:solidFill>
                <a:effectLst/>
                <a:latin typeface="+mn-lt"/>
                <a:ea typeface="+mn-ea"/>
                <a:cs typeface="+mn-cs"/>
              </a:rPr>
              <a:t>Politik</a:t>
            </a:r>
            <a:r>
              <a:rPr lang="en-CA" sz="1200" b="0" i="0" kern="1200" dirty="0">
                <a:solidFill>
                  <a:schemeClr val="tx1"/>
                </a:solidFill>
                <a:effectLst/>
                <a:latin typeface="+mn-lt"/>
                <a:ea typeface="+mn-ea"/>
                <a:cs typeface="+mn-cs"/>
              </a:rPr>
              <a:t>, </a:t>
            </a:r>
            <a:r>
              <a:rPr lang="en-CA" sz="1200" b="0" i="1" kern="1200" dirty="0">
                <a:solidFill>
                  <a:schemeClr val="tx1"/>
                </a:solidFill>
                <a:effectLst/>
                <a:latin typeface="+mn-lt"/>
                <a:ea typeface="+mn-ea"/>
                <a:cs typeface="+mn-cs"/>
              </a:rPr>
              <a:t>6</a:t>
            </a:r>
            <a:r>
              <a:rPr lang="en-CA" sz="1200" b="0" i="0" kern="1200" dirty="0">
                <a:solidFill>
                  <a:schemeClr val="tx1"/>
                </a:solidFill>
                <a:effectLst/>
                <a:latin typeface="+mn-lt"/>
                <a:ea typeface="+mn-ea"/>
                <a:cs typeface="+mn-cs"/>
              </a:rPr>
              <a:t>(1), 9-25.</a:t>
            </a:r>
            <a:endParaRPr lang="en-US" dirty="0"/>
          </a:p>
        </p:txBody>
      </p:sp>
      <p:sp>
        <p:nvSpPr>
          <p:cNvPr id="4" name="Slide Number Placeholder 3"/>
          <p:cNvSpPr>
            <a:spLocks noGrp="1"/>
          </p:cNvSpPr>
          <p:nvPr>
            <p:ph type="sldNum" sz="quarter" idx="5"/>
          </p:nvPr>
        </p:nvSpPr>
        <p:spPr/>
        <p:txBody>
          <a:bodyPr/>
          <a:lstStyle/>
          <a:p>
            <a:fld id="{B4A1E22A-EDFA-9942-BAAC-AC9130DA1401}" type="slidenum">
              <a:rPr lang="en-US" smtClean="0"/>
              <a:t>29</a:t>
            </a:fld>
            <a:endParaRPr lang="en-US"/>
          </a:p>
        </p:txBody>
      </p:sp>
    </p:spTree>
    <p:extLst>
      <p:ext uri="{BB962C8B-B14F-4D97-AF65-F5344CB8AC3E}">
        <p14:creationId xmlns:p14="http://schemas.microsoft.com/office/powerpoint/2010/main" val="40597126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Lorea, C. E., Mukherjee, A., &amp; Roy, D. (2024). A Dalit religion online: clashing sensory </a:t>
            </a:r>
            <a:r>
              <a:rPr lang="en-CA" sz="1200" dirty="0" err="1"/>
              <a:t>scapes</a:t>
            </a:r>
            <a:r>
              <a:rPr lang="en-CA" sz="1200" dirty="0"/>
              <a:t> and remote ethnographies behind the screen. </a:t>
            </a:r>
            <a:r>
              <a:rPr lang="en-CA" sz="1200" i="1" dirty="0"/>
              <a:t>Dialectical Anthropology</a:t>
            </a:r>
            <a:r>
              <a:rPr lang="en-CA" sz="1200" dirty="0"/>
              <a:t>, </a:t>
            </a:r>
            <a:r>
              <a:rPr lang="en-CA" sz="1200" i="1" dirty="0"/>
              <a:t>48</a:t>
            </a:r>
            <a:r>
              <a:rPr lang="en-CA" sz="1200" dirty="0"/>
              <a:t>(1), 83-112.</a:t>
            </a:r>
          </a:p>
          <a:p>
            <a:endParaRPr lang="en-US" dirty="0"/>
          </a:p>
        </p:txBody>
      </p:sp>
      <p:sp>
        <p:nvSpPr>
          <p:cNvPr id="4" name="Slide Number Placeholder 3"/>
          <p:cNvSpPr>
            <a:spLocks noGrp="1"/>
          </p:cNvSpPr>
          <p:nvPr>
            <p:ph type="sldNum" sz="quarter" idx="5"/>
          </p:nvPr>
        </p:nvSpPr>
        <p:spPr/>
        <p:txBody>
          <a:bodyPr/>
          <a:lstStyle/>
          <a:p>
            <a:fld id="{B4A1E22A-EDFA-9942-BAAC-AC9130DA1401}" type="slidenum">
              <a:rPr lang="en-US" smtClean="0"/>
              <a:t>30</a:t>
            </a:fld>
            <a:endParaRPr lang="en-US"/>
          </a:p>
        </p:txBody>
      </p:sp>
    </p:spTree>
    <p:extLst>
      <p:ext uri="{BB962C8B-B14F-4D97-AF65-F5344CB8AC3E}">
        <p14:creationId xmlns:p14="http://schemas.microsoft.com/office/powerpoint/2010/main" val="4231396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u="none" strike="noStrike" kern="1200" dirty="0">
                <a:solidFill>
                  <a:schemeClr val="tx1"/>
                </a:solidFill>
                <a:effectLst/>
                <a:latin typeface="+mn-lt"/>
                <a:ea typeface="+mn-ea"/>
                <a:cs typeface="+mn-cs"/>
              </a:rPr>
              <a:t>1. Dissociative Anonymity ("You Don't Know Me")</a:t>
            </a:r>
          </a:p>
          <a:p>
            <a:r>
              <a:rPr lang="en-CA" sz="1200" b="1" u="none" strike="noStrike" kern="1200" dirty="0">
                <a:solidFill>
                  <a:schemeClr val="tx1"/>
                </a:solidFill>
                <a:effectLst/>
                <a:latin typeface="+mn-lt"/>
                <a:ea typeface="+mn-ea"/>
                <a:cs typeface="+mn-cs"/>
              </a:rPr>
              <a:t>The Mechanism:</a:t>
            </a:r>
            <a:r>
              <a:rPr lang="en-CA" sz="1200" b="0" u="none" strike="noStrike" kern="1200" dirty="0">
                <a:solidFill>
                  <a:schemeClr val="tx1"/>
                </a:solidFill>
                <a:effectLst/>
                <a:latin typeface="+mn-lt"/>
                <a:ea typeface="+mn-ea"/>
                <a:cs typeface="+mn-cs"/>
              </a:rPr>
              <a:t> Users separate their digital profile from their real-world identity.</a:t>
            </a:r>
          </a:p>
          <a:p>
            <a:r>
              <a:rPr lang="en-CA" sz="1200" b="1" u="none" strike="noStrike" kern="1200" dirty="0">
                <a:solidFill>
                  <a:schemeClr val="tx1"/>
                </a:solidFill>
                <a:effectLst/>
                <a:latin typeface="+mn-lt"/>
                <a:ea typeface="+mn-ea"/>
                <a:cs typeface="+mn-cs"/>
              </a:rPr>
              <a:t>The Faith Impact:</a:t>
            </a:r>
            <a:r>
              <a:rPr lang="en-CA" sz="1200" b="0" u="none" strike="noStrike" kern="1200" dirty="0">
                <a:solidFill>
                  <a:schemeClr val="tx1"/>
                </a:solidFill>
                <a:effectLst/>
                <a:latin typeface="+mn-lt"/>
                <a:ea typeface="+mn-ea"/>
                <a:cs typeface="+mn-cs"/>
              </a:rPr>
              <a:t> In a physical religious community, members risk severe social stigma or excommunication if they express doubt or hidden struggles. In anonymous forums, this fear dissolves. It allows users to confess sins or voice deep theological doubts safely (benign). Conversely, it enables "hit-and-run" theological attacks without real-world social fallout (toxic). [</a:t>
            </a:r>
            <a:r>
              <a:rPr lang="en-CA" sz="1200" b="0" u="none" strike="noStrike" kern="1200" dirty="0">
                <a:solidFill>
                  <a:schemeClr val="tx1"/>
                </a:solidFill>
                <a:effectLst/>
                <a:latin typeface="+mn-lt"/>
                <a:ea typeface="+mn-ea"/>
                <a:cs typeface="+mn-cs"/>
                <a:hlinkClick r:id="rId3"/>
              </a:rPr>
              <a:t>1</a:t>
            </a:r>
            <a:r>
              <a:rPr lang="en-CA" sz="1200" b="0" u="none" strike="noStrike" kern="1200" dirty="0">
                <a:solidFill>
                  <a:schemeClr val="tx1"/>
                </a:solidFill>
                <a:effectLst/>
                <a:latin typeface="+mn-lt"/>
                <a:ea typeface="+mn-ea"/>
                <a:cs typeface="+mn-cs"/>
              </a:rPr>
              <a:t>, </a:t>
            </a:r>
            <a:r>
              <a:rPr lang="en-CA" sz="1200" b="0" u="none" strike="noStrike" kern="1200" dirty="0">
                <a:solidFill>
                  <a:schemeClr val="tx1"/>
                </a:solidFill>
                <a:effectLst/>
                <a:latin typeface="+mn-lt"/>
                <a:ea typeface="+mn-ea"/>
                <a:cs typeface="+mn-cs"/>
                <a:hlinkClick r:id="rId4"/>
              </a:rPr>
              <a:t>2</a:t>
            </a:r>
            <a:r>
              <a:rPr lang="en-CA" sz="1200" b="0" u="none" strike="noStrike" kern="1200" dirty="0">
                <a:solidFill>
                  <a:schemeClr val="tx1"/>
                </a:solidFill>
                <a:effectLst/>
                <a:latin typeface="+mn-lt"/>
                <a:ea typeface="+mn-ea"/>
                <a:cs typeface="+mn-cs"/>
              </a:rPr>
              <a:t>, </a:t>
            </a:r>
            <a:r>
              <a:rPr lang="en-CA" sz="1200" b="0" u="none" strike="noStrike" kern="1200" dirty="0">
                <a:solidFill>
                  <a:schemeClr val="tx1"/>
                </a:solidFill>
                <a:effectLst/>
                <a:latin typeface="+mn-lt"/>
                <a:ea typeface="+mn-ea"/>
                <a:cs typeface="+mn-cs"/>
                <a:hlinkClick r:id="rId5"/>
              </a:rPr>
              <a:t>3</a:t>
            </a:r>
            <a:r>
              <a:rPr lang="en-CA" sz="1200" b="0" u="none" strike="noStrike" kern="1200" dirty="0">
                <a:solidFill>
                  <a:schemeClr val="tx1"/>
                </a:solidFill>
                <a:effectLst/>
                <a:latin typeface="+mn-lt"/>
                <a:ea typeface="+mn-ea"/>
                <a:cs typeface="+mn-cs"/>
              </a:rPr>
              <a:t>, </a:t>
            </a:r>
            <a:r>
              <a:rPr lang="en-CA" sz="1200" b="0" u="none" strike="noStrike" kern="1200" dirty="0">
                <a:solidFill>
                  <a:schemeClr val="tx1"/>
                </a:solidFill>
                <a:effectLst/>
                <a:latin typeface="+mn-lt"/>
                <a:ea typeface="+mn-ea"/>
                <a:cs typeface="+mn-cs"/>
                <a:hlinkClick r:id="rId6"/>
              </a:rPr>
              <a:t>4</a:t>
            </a:r>
            <a:r>
              <a:rPr lang="en-CA" sz="1200" b="0" u="none" strike="noStrike" kern="1200" dirty="0">
                <a:solidFill>
                  <a:schemeClr val="tx1"/>
                </a:solidFill>
                <a:effectLst/>
                <a:latin typeface="+mn-lt"/>
                <a:ea typeface="+mn-ea"/>
                <a:cs typeface="+mn-cs"/>
              </a:rPr>
              <a:t>, </a:t>
            </a:r>
            <a:r>
              <a:rPr lang="en-CA" sz="1200" b="0" u="none" strike="noStrike" kern="1200" dirty="0">
                <a:solidFill>
                  <a:schemeClr val="tx1"/>
                </a:solidFill>
                <a:effectLst/>
                <a:latin typeface="+mn-lt"/>
                <a:ea typeface="+mn-ea"/>
                <a:cs typeface="+mn-cs"/>
                <a:hlinkClick r:id="rId7"/>
              </a:rPr>
              <a:t>5</a:t>
            </a:r>
            <a:r>
              <a:rPr lang="en-CA" sz="1200" b="0" u="none" strike="noStrike" kern="1200" dirty="0">
                <a:solidFill>
                  <a:schemeClr val="tx1"/>
                </a:solidFill>
                <a:effectLst/>
                <a:latin typeface="+mn-lt"/>
                <a:ea typeface="+mn-ea"/>
                <a:cs typeface="+mn-cs"/>
              </a:rPr>
              <a:t>]</a:t>
            </a:r>
          </a:p>
          <a:p>
            <a:r>
              <a:rPr lang="en-CA" sz="1200" b="1" u="none" strike="noStrike" kern="1200" dirty="0">
                <a:solidFill>
                  <a:schemeClr val="tx1"/>
                </a:solidFill>
                <a:effectLst/>
                <a:latin typeface="+mn-lt"/>
                <a:ea typeface="+mn-ea"/>
                <a:cs typeface="+mn-cs"/>
              </a:rPr>
              <a:t>2. Invisibility and Lack of Eye Contact ("You Can't See Me")</a:t>
            </a:r>
          </a:p>
          <a:p>
            <a:r>
              <a:rPr lang="en-CA" sz="1200" b="1" u="none" strike="noStrike" kern="1200" dirty="0">
                <a:solidFill>
                  <a:schemeClr val="tx1"/>
                </a:solidFill>
                <a:effectLst/>
                <a:latin typeface="+mn-lt"/>
                <a:ea typeface="+mn-ea"/>
                <a:cs typeface="+mn-cs"/>
              </a:rPr>
              <a:t>The Mechanism:</a:t>
            </a:r>
            <a:r>
              <a:rPr lang="en-CA" sz="1200" b="0" u="none" strike="noStrike" kern="1200" dirty="0">
                <a:solidFill>
                  <a:schemeClr val="tx1"/>
                </a:solidFill>
                <a:effectLst/>
                <a:latin typeface="+mn-lt"/>
                <a:ea typeface="+mn-ea"/>
                <a:cs typeface="+mn-cs"/>
              </a:rPr>
              <a:t> Not seeing a person's physical reactions removes immediate visual feedback.</a:t>
            </a:r>
          </a:p>
          <a:p>
            <a:r>
              <a:rPr lang="en-CA" sz="1200" b="1" u="none" strike="noStrike" kern="1200" dirty="0">
                <a:solidFill>
                  <a:schemeClr val="tx1"/>
                </a:solidFill>
                <a:effectLst/>
                <a:latin typeface="+mn-lt"/>
                <a:ea typeface="+mn-ea"/>
                <a:cs typeface="+mn-cs"/>
              </a:rPr>
              <a:t>The Faith Impact:</a:t>
            </a:r>
            <a:r>
              <a:rPr lang="en-CA" sz="1200" b="0" u="none" strike="noStrike" kern="1200" dirty="0">
                <a:solidFill>
                  <a:schemeClr val="tx1"/>
                </a:solidFill>
                <a:effectLst/>
                <a:latin typeface="+mn-lt"/>
                <a:ea typeface="+mn-ea"/>
                <a:cs typeface="+mn-cs"/>
              </a:rPr>
              <a:t> Psychological studies reveal that the absence of eye contact is the leading driver of toxic online behavior. Without seeing a conversational partner's wince or look of hurt, a user's empathy decreases. It becomes easy to harshly condemn someone as a "heretic" or "sinner" because the target feels like text on a screen rather than a human being. [</a:t>
            </a:r>
            <a:r>
              <a:rPr lang="en-CA" sz="1200" b="0" u="none" strike="noStrike" kern="1200" dirty="0">
                <a:solidFill>
                  <a:schemeClr val="tx1"/>
                </a:solidFill>
                <a:effectLst/>
                <a:latin typeface="+mn-lt"/>
                <a:ea typeface="+mn-ea"/>
                <a:cs typeface="+mn-cs"/>
                <a:hlinkClick r:id="rId3"/>
              </a:rPr>
              <a:t>1</a:t>
            </a:r>
            <a:r>
              <a:rPr lang="en-CA" sz="1200" b="0" u="none" strike="noStrike" kern="1200" dirty="0">
                <a:solidFill>
                  <a:schemeClr val="tx1"/>
                </a:solidFill>
                <a:effectLst/>
                <a:latin typeface="+mn-lt"/>
                <a:ea typeface="+mn-ea"/>
                <a:cs typeface="+mn-cs"/>
              </a:rPr>
              <a:t>, </a:t>
            </a:r>
            <a:r>
              <a:rPr lang="en-CA" sz="1200" b="0" u="none" strike="noStrike" kern="1200" dirty="0">
                <a:solidFill>
                  <a:schemeClr val="tx1"/>
                </a:solidFill>
                <a:effectLst/>
                <a:latin typeface="+mn-lt"/>
                <a:ea typeface="+mn-ea"/>
                <a:cs typeface="+mn-cs"/>
                <a:hlinkClick r:id="rId7"/>
              </a:rPr>
              <a:t>2</a:t>
            </a:r>
            <a:r>
              <a:rPr lang="en-CA" sz="1200" b="0" u="none" strike="noStrike" kern="1200" dirty="0">
                <a:solidFill>
                  <a:schemeClr val="tx1"/>
                </a:solidFill>
                <a:effectLst/>
                <a:latin typeface="+mn-lt"/>
                <a:ea typeface="+mn-ea"/>
                <a:cs typeface="+mn-cs"/>
              </a:rPr>
              <a:t>, </a:t>
            </a:r>
            <a:r>
              <a:rPr lang="en-CA" sz="1200" b="0" u="none" strike="noStrike" kern="1200" dirty="0">
                <a:solidFill>
                  <a:schemeClr val="tx1"/>
                </a:solidFill>
                <a:effectLst/>
                <a:latin typeface="+mn-lt"/>
                <a:ea typeface="+mn-ea"/>
                <a:cs typeface="+mn-cs"/>
                <a:hlinkClick r:id="rId8"/>
              </a:rPr>
              <a:t>3</a:t>
            </a:r>
            <a:r>
              <a:rPr lang="en-CA" sz="1200" b="0" u="none" strike="noStrike" kern="1200" dirty="0">
                <a:solidFill>
                  <a:schemeClr val="tx1"/>
                </a:solidFill>
                <a:effectLst/>
                <a:latin typeface="+mn-lt"/>
                <a:ea typeface="+mn-ea"/>
                <a:cs typeface="+mn-cs"/>
              </a:rPr>
              <a:t>, </a:t>
            </a:r>
            <a:r>
              <a:rPr lang="en-CA" sz="1200" b="0" u="none" strike="noStrike" kern="1200" dirty="0">
                <a:solidFill>
                  <a:schemeClr val="tx1"/>
                </a:solidFill>
                <a:effectLst/>
                <a:latin typeface="+mn-lt"/>
                <a:ea typeface="+mn-ea"/>
                <a:cs typeface="+mn-cs"/>
                <a:hlinkClick r:id="rId4"/>
              </a:rPr>
              <a:t>4</a:t>
            </a:r>
            <a:r>
              <a:rPr lang="en-CA" sz="1200" b="0" u="none" strike="noStrike" kern="1200" dirty="0">
                <a:solidFill>
                  <a:schemeClr val="tx1"/>
                </a:solidFill>
                <a:effectLst/>
                <a:latin typeface="+mn-lt"/>
                <a:ea typeface="+mn-ea"/>
                <a:cs typeface="+mn-cs"/>
              </a:rPr>
              <a:t>, </a:t>
            </a:r>
            <a:r>
              <a:rPr lang="en-CA" sz="1200" b="0" u="none" strike="noStrike" kern="1200" dirty="0">
                <a:solidFill>
                  <a:schemeClr val="tx1"/>
                </a:solidFill>
                <a:effectLst/>
                <a:latin typeface="+mn-lt"/>
                <a:ea typeface="+mn-ea"/>
                <a:cs typeface="+mn-cs"/>
                <a:hlinkClick r:id="rId9"/>
              </a:rPr>
              <a:t>5</a:t>
            </a:r>
            <a:r>
              <a:rPr lang="en-CA" sz="1200" b="0" u="none" strike="noStrike" kern="1200" dirty="0">
                <a:solidFill>
                  <a:schemeClr val="tx1"/>
                </a:solidFill>
                <a:effectLst/>
                <a:latin typeface="+mn-lt"/>
                <a:ea typeface="+mn-ea"/>
                <a:cs typeface="+mn-cs"/>
              </a:rPr>
              <a:t>, </a:t>
            </a:r>
            <a:r>
              <a:rPr lang="en-CA" sz="1200" b="0" u="none" strike="noStrike" kern="1200" dirty="0">
                <a:solidFill>
                  <a:schemeClr val="tx1"/>
                </a:solidFill>
                <a:effectLst/>
                <a:latin typeface="+mn-lt"/>
                <a:ea typeface="+mn-ea"/>
                <a:cs typeface="+mn-cs"/>
                <a:hlinkClick r:id="rId5"/>
              </a:rPr>
              <a:t>6</a:t>
            </a:r>
            <a:r>
              <a:rPr lang="en-CA" sz="1200" b="0" u="none" strike="noStrike" kern="1200" dirty="0">
                <a:solidFill>
                  <a:schemeClr val="tx1"/>
                </a:solidFill>
                <a:effectLst/>
                <a:latin typeface="+mn-lt"/>
                <a:ea typeface="+mn-ea"/>
                <a:cs typeface="+mn-cs"/>
              </a:rPr>
              <a:t>]</a:t>
            </a:r>
          </a:p>
          <a:p>
            <a:r>
              <a:rPr lang="en-CA" sz="1200" b="1" u="none" strike="noStrike" kern="1200" dirty="0">
                <a:solidFill>
                  <a:schemeClr val="tx1"/>
                </a:solidFill>
                <a:effectLst/>
                <a:latin typeface="+mn-lt"/>
                <a:ea typeface="+mn-ea"/>
                <a:cs typeface="+mn-cs"/>
              </a:rPr>
              <a:t>3. Solipsistic Introjection ("It’s All in My Head") </a:t>
            </a:r>
            <a:r>
              <a:rPr lang="en-CA" b="1" dirty="0" err="1"/>
              <a:t>Solipsistic</a:t>
            </a:r>
            <a:r>
              <a:rPr lang="en-CA" sz="1200" b="0" u="none" strike="noStrike" kern="1200" dirty="0" err="1">
                <a:solidFill>
                  <a:schemeClr val="tx1"/>
                </a:solidFill>
                <a:effectLst/>
                <a:latin typeface="+mn-lt"/>
                <a:ea typeface="+mn-ea"/>
                <a:cs typeface="+mn-cs"/>
              </a:rPr>
              <a:t>a</a:t>
            </a:r>
            <a:r>
              <a:rPr lang="en-CA" sz="1200" b="0" u="none" strike="noStrike" kern="1200" dirty="0">
                <a:solidFill>
                  <a:schemeClr val="tx1"/>
                </a:solidFill>
                <a:effectLst/>
                <a:latin typeface="+mn-lt"/>
                <a:ea typeface="+mn-ea"/>
                <a:cs typeface="+mn-cs"/>
              </a:rPr>
              <a:t> psychological phenomenon where text-based online communication causes people to unconsciously assign a voice, tone, and visual identity to someone they cannot see, making the interaction feel like an internal conversation inside their own head. [</a:t>
            </a:r>
            <a:r>
              <a:rPr lang="en-CA" sz="1200" b="0" u="none" strike="noStrike" kern="1200" dirty="0">
                <a:solidFill>
                  <a:schemeClr val="tx1"/>
                </a:solidFill>
                <a:effectLst/>
                <a:latin typeface="+mn-lt"/>
                <a:ea typeface="+mn-ea"/>
                <a:cs typeface="+mn-cs"/>
                <a:hlinkClick r:id="rId10"/>
              </a:rPr>
              <a:t>1</a:t>
            </a:r>
            <a:r>
              <a:rPr lang="en-CA" sz="1200" b="0" u="none" strike="noStrike" kern="1200" dirty="0">
                <a:solidFill>
                  <a:schemeClr val="tx1"/>
                </a:solidFill>
                <a:effectLst/>
                <a:latin typeface="+mn-lt"/>
                <a:ea typeface="+mn-ea"/>
                <a:cs typeface="+mn-cs"/>
              </a:rPr>
              <a:t>, </a:t>
            </a:r>
            <a:r>
              <a:rPr lang="en-CA" sz="1200" b="0" u="none" strike="noStrike" kern="1200" dirty="0">
                <a:solidFill>
                  <a:schemeClr val="tx1"/>
                </a:solidFill>
                <a:effectLst/>
                <a:latin typeface="+mn-lt"/>
                <a:ea typeface="+mn-ea"/>
                <a:cs typeface="+mn-cs"/>
                <a:hlinkClick r:id="rId11"/>
              </a:rPr>
              <a:t>2</a:t>
            </a:r>
            <a:r>
              <a:rPr lang="en-CA" sz="1200" b="0" u="none" strike="noStrike" kern="1200" dirty="0">
                <a:solidFill>
                  <a:schemeClr val="tx1"/>
                </a:solidFill>
                <a:effectLst/>
                <a:latin typeface="+mn-lt"/>
                <a:ea typeface="+mn-ea"/>
                <a:cs typeface="+mn-cs"/>
              </a:rPr>
              <a:t>]</a:t>
            </a:r>
            <a:endParaRPr lang="en-CA" sz="1200" b="1" u="none" strike="noStrike" kern="1200" dirty="0">
              <a:solidFill>
                <a:schemeClr val="tx1"/>
              </a:solidFill>
              <a:effectLst/>
              <a:latin typeface="+mn-lt"/>
              <a:ea typeface="+mn-ea"/>
              <a:cs typeface="+mn-cs"/>
            </a:endParaRPr>
          </a:p>
          <a:p>
            <a:r>
              <a:rPr lang="en-CA" sz="1200" b="1" u="none" strike="noStrike" kern="1200" dirty="0">
                <a:solidFill>
                  <a:schemeClr val="tx1"/>
                </a:solidFill>
                <a:effectLst/>
                <a:latin typeface="+mn-lt"/>
                <a:ea typeface="+mn-ea"/>
                <a:cs typeface="+mn-cs"/>
              </a:rPr>
              <a:t>The Mechanism:</a:t>
            </a:r>
            <a:r>
              <a:rPr lang="en-CA" sz="1200" b="0" u="none" strike="noStrike" kern="1200" dirty="0">
                <a:solidFill>
                  <a:schemeClr val="tx1"/>
                </a:solidFill>
                <a:effectLst/>
                <a:latin typeface="+mn-lt"/>
                <a:ea typeface="+mn-ea"/>
                <a:cs typeface="+mn-cs"/>
              </a:rPr>
              <a:t> Users read another person's text and unconsciously assign a voice, tone, and identity to them, weaving the digital conversation into their own mental narrative. [</a:t>
            </a:r>
            <a:r>
              <a:rPr lang="en-CA" sz="1200" b="0" u="none" strike="noStrike" kern="1200" dirty="0">
                <a:solidFill>
                  <a:schemeClr val="tx1"/>
                </a:solidFill>
                <a:effectLst/>
                <a:latin typeface="+mn-lt"/>
                <a:ea typeface="+mn-ea"/>
                <a:cs typeface="+mn-cs"/>
                <a:hlinkClick r:id="rId12"/>
              </a:rPr>
              <a:t>1</a:t>
            </a:r>
            <a:r>
              <a:rPr lang="en-CA" sz="1200" b="0" u="none" strike="noStrike" kern="1200" dirty="0">
                <a:solidFill>
                  <a:schemeClr val="tx1"/>
                </a:solidFill>
                <a:effectLst/>
                <a:latin typeface="+mn-lt"/>
                <a:ea typeface="+mn-ea"/>
                <a:cs typeface="+mn-cs"/>
              </a:rPr>
              <a:t>, </a:t>
            </a:r>
            <a:r>
              <a:rPr lang="en-CA" sz="1200" b="0" u="none" strike="noStrike" kern="1200" dirty="0">
                <a:solidFill>
                  <a:schemeClr val="tx1"/>
                </a:solidFill>
                <a:effectLst/>
                <a:latin typeface="+mn-lt"/>
                <a:ea typeface="+mn-ea"/>
                <a:cs typeface="+mn-cs"/>
                <a:hlinkClick r:id="rId13"/>
              </a:rPr>
              <a:t>2</a:t>
            </a:r>
            <a:r>
              <a:rPr lang="en-CA" sz="1200" b="0" u="none" strike="noStrike" kern="1200" dirty="0">
                <a:solidFill>
                  <a:schemeClr val="tx1"/>
                </a:solidFill>
                <a:effectLst/>
                <a:latin typeface="+mn-lt"/>
                <a:ea typeface="+mn-ea"/>
                <a:cs typeface="+mn-cs"/>
              </a:rPr>
              <a:t>, </a:t>
            </a:r>
            <a:r>
              <a:rPr lang="en-CA" sz="1200" b="0" u="none" strike="noStrike" kern="1200" dirty="0">
                <a:solidFill>
                  <a:schemeClr val="tx1"/>
                </a:solidFill>
                <a:effectLst/>
                <a:latin typeface="+mn-lt"/>
                <a:ea typeface="+mn-ea"/>
                <a:cs typeface="+mn-cs"/>
                <a:hlinkClick r:id="rId14"/>
              </a:rPr>
              <a:t>3</a:t>
            </a:r>
            <a:r>
              <a:rPr lang="en-CA" sz="1200" b="0" u="none" strike="noStrike" kern="1200" dirty="0">
                <a:solidFill>
                  <a:schemeClr val="tx1"/>
                </a:solidFill>
                <a:effectLst/>
                <a:latin typeface="+mn-lt"/>
                <a:ea typeface="+mn-ea"/>
                <a:cs typeface="+mn-cs"/>
              </a:rPr>
              <a:t>, </a:t>
            </a:r>
            <a:r>
              <a:rPr lang="en-CA" sz="1200" b="0" u="none" strike="noStrike" kern="1200" dirty="0">
                <a:solidFill>
                  <a:schemeClr val="tx1"/>
                </a:solidFill>
                <a:effectLst/>
                <a:latin typeface="+mn-lt"/>
                <a:ea typeface="+mn-ea"/>
                <a:cs typeface="+mn-cs"/>
                <a:hlinkClick r:id="rId15"/>
              </a:rPr>
              <a:t>4</a:t>
            </a:r>
            <a:r>
              <a:rPr lang="en-CA" sz="1200" b="0" u="none" strike="noStrike" kern="1200" dirty="0">
                <a:solidFill>
                  <a:schemeClr val="tx1"/>
                </a:solidFill>
                <a:effectLst/>
                <a:latin typeface="+mn-lt"/>
                <a:ea typeface="+mn-ea"/>
                <a:cs typeface="+mn-cs"/>
              </a:rPr>
              <a:t>, </a:t>
            </a:r>
            <a:r>
              <a:rPr lang="en-CA" sz="1200" b="0" u="none" strike="noStrike" kern="1200" dirty="0">
                <a:solidFill>
                  <a:schemeClr val="tx1"/>
                </a:solidFill>
                <a:effectLst/>
                <a:latin typeface="+mn-lt"/>
                <a:ea typeface="+mn-ea"/>
                <a:cs typeface="+mn-cs"/>
                <a:hlinkClick r:id="rId6"/>
              </a:rPr>
              <a:t>5</a:t>
            </a:r>
            <a:r>
              <a:rPr lang="en-CA" sz="1200" b="0" u="none" strike="noStrike" kern="1200" dirty="0">
                <a:solidFill>
                  <a:schemeClr val="tx1"/>
                </a:solidFill>
                <a:effectLst/>
                <a:latin typeface="+mn-lt"/>
                <a:ea typeface="+mn-ea"/>
                <a:cs typeface="+mn-cs"/>
              </a:rPr>
              <a:t>]</a:t>
            </a:r>
          </a:p>
          <a:p>
            <a:r>
              <a:rPr lang="en-CA" sz="1200" b="1" u="none" strike="noStrike" kern="1200" dirty="0">
                <a:solidFill>
                  <a:schemeClr val="tx1"/>
                </a:solidFill>
                <a:effectLst/>
                <a:latin typeface="+mn-lt"/>
                <a:ea typeface="+mn-ea"/>
                <a:cs typeface="+mn-cs"/>
              </a:rPr>
              <a:t>The Faith Impact:</a:t>
            </a:r>
            <a:r>
              <a:rPr lang="en-CA" sz="1200" b="0" u="none" strike="noStrike" kern="1200" dirty="0">
                <a:solidFill>
                  <a:schemeClr val="tx1"/>
                </a:solidFill>
                <a:effectLst/>
                <a:latin typeface="+mn-lt"/>
                <a:ea typeface="+mn-ea"/>
                <a:cs typeface="+mn-cs"/>
              </a:rPr>
              <a:t> When reading opposing religious views, a user might internalize the text as a direct, highly aggressive threat to their core worldview. This prompts an overly defensive, knee-jerk emotional response to a message that may have been written neutrally. [</a:t>
            </a:r>
            <a:r>
              <a:rPr lang="en-CA" sz="1200" b="0" u="none" strike="noStrike" kern="1200" dirty="0">
                <a:solidFill>
                  <a:schemeClr val="tx1"/>
                </a:solidFill>
                <a:effectLst/>
                <a:latin typeface="+mn-lt"/>
                <a:ea typeface="+mn-ea"/>
                <a:cs typeface="+mn-cs"/>
                <a:hlinkClick r:id="rId9"/>
              </a:rPr>
              <a:t>1</a:t>
            </a:r>
            <a:r>
              <a:rPr lang="en-CA" sz="1200" b="0" u="none" strike="noStrike" kern="1200" dirty="0">
                <a:solidFill>
                  <a:schemeClr val="tx1"/>
                </a:solidFill>
                <a:effectLst/>
                <a:latin typeface="+mn-lt"/>
                <a:ea typeface="+mn-ea"/>
                <a:cs typeface="+mn-cs"/>
              </a:rPr>
              <a:t>]</a:t>
            </a:r>
          </a:p>
          <a:p>
            <a:r>
              <a:rPr lang="en-CA" sz="1200" b="1" u="none" strike="noStrike" kern="1200" dirty="0">
                <a:solidFill>
                  <a:schemeClr val="tx1"/>
                </a:solidFill>
                <a:effectLst/>
                <a:latin typeface="+mn-lt"/>
                <a:ea typeface="+mn-ea"/>
                <a:cs typeface="+mn-cs"/>
              </a:rPr>
              <a:t>4. Minimization of Authority ("We Are All Equals Here")</a:t>
            </a:r>
          </a:p>
          <a:p>
            <a:r>
              <a:rPr lang="en-CA" sz="1200" b="1" u="none" strike="noStrike" kern="1200" dirty="0">
                <a:solidFill>
                  <a:schemeClr val="tx1"/>
                </a:solidFill>
                <a:effectLst/>
                <a:latin typeface="+mn-lt"/>
                <a:ea typeface="+mn-ea"/>
                <a:cs typeface="+mn-cs"/>
              </a:rPr>
              <a:t>The Mechanism:</a:t>
            </a:r>
            <a:r>
              <a:rPr lang="en-CA" sz="1200" b="0" u="none" strike="noStrike" kern="1200" dirty="0">
                <a:solidFill>
                  <a:schemeClr val="tx1"/>
                </a:solidFill>
                <a:effectLst/>
                <a:latin typeface="+mn-lt"/>
                <a:ea typeface="+mn-ea"/>
                <a:cs typeface="+mn-cs"/>
              </a:rPr>
              <a:t> Traditional social hierarchies, physical titles, and power dynamics blur or vanish online.</a:t>
            </a:r>
          </a:p>
          <a:p>
            <a:r>
              <a:rPr lang="en-CA" sz="1200" b="1" u="none" strike="noStrike" kern="1200" dirty="0">
                <a:solidFill>
                  <a:schemeClr val="tx1"/>
                </a:solidFill>
                <a:effectLst/>
                <a:latin typeface="+mn-lt"/>
                <a:ea typeface="+mn-ea"/>
                <a:cs typeface="+mn-cs"/>
              </a:rPr>
              <a:t>The Faith Impact:</a:t>
            </a:r>
            <a:r>
              <a:rPr lang="en-CA" sz="1200" b="0" u="none" strike="noStrike" kern="1200" dirty="0">
                <a:solidFill>
                  <a:schemeClr val="tx1"/>
                </a:solidFill>
                <a:effectLst/>
                <a:latin typeface="+mn-lt"/>
                <a:ea typeface="+mn-ea"/>
                <a:cs typeface="+mn-cs"/>
              </a:rPr>
              <a:t> In physical faith spaces, religious leaders (like pastors, priests, rabbis, or scholars) command a high level of deference and respect. Online, an ordinary layperson or teenager feels psychologically empowered to openly challenge, mock, or debate highly trained theologians or community elders on equal footing. [</a:t>
            </a:r>
            <a:r>
              <a:rPr lang="en-CA" sz="1200" b="0" u="none" strike="noStrike" kern="1200" dirty="0">
                <a:solidFill>
                  <a:schemeClr val="tx1"/>
                </a:solidFill>
                <a:effectLst/>
                <a:latin typeface="+mn-lt"/>
                <a:ea typeface="+mn-ea"/>
                <a:cs typeface="+mn-cs"/>
                <a:hlinkClick r:id="rId6"/>
              </a:rPr>
              <a:t>1</a:t>
            </a:r>
            <a:r>
              <a:rPr lang="en-CA" sz="1200" b="0" u="none" strike="noStrike" kern="1200" dirty="0">
                <a:solidFill>
                  <a:schemeClr val="tx1"/>
                </a:solidFill>
                <a:effectLst/>
                <a:latin typeface="+mn-lt"/>
                <a:ea typeface="+mn-ea"/>
                <a:cs typeface="+mn-cs"/>
              </a:rPr>
              <a:t>, </a:t>
            </a:r>
            <a:r>
              <a:rPr lang="en-CA" sz="1200" b="0" u="none" strike="noStrike" kern="1200" dirty="0">
                <a:solidFill>
                  <a:schemeClr val="tx1"/>
                </a:solidFill>
                <a:effectLst/>
                <a:latin typeface="+mn-lt"/>
                <a:ea typeface="+mn-ea"/>
                <a:cs typeface="+mn-cs"/>
                <a:hlinkClick r:id="rId16"/>
              </a:rPr>
              <a:t>2</a:t>
            </a:r>
            <a:r>
              <a:rPr lang="en-CA" sz="1200" b="0" u="none" strike="noStrike" kern="1200" dirty="0">
                <a:solidFill>
                  <a:schemeClr val="tx1"/>
                </a:solidFill>
                <a:effectLst/>
                <a:latin typeface="+mn-lt"/>
                <a:ea typeface="+mn-ea"/>
                <a:cs typeface="+mn-cs"/>
              </a:rPr>
              <a:t>]</a:t>
            </a:r>
          </a:p>
          <a:p>
            <a:r>
              <a:rPr lang="en-CA" sz="1200" b="1" u="none" strike="noStrike" kern="1200" dirty="0">
                <a:solidFill>
                  <a:schemeClr val="tx1"/>
                </a:solidFill>
                <a:effectLst/>
                <a:latin typeface="+mn-lt"/>
                <a:ea typeface="+mn-ea"/>
                <a:cs typeface="+mn-cs"/>
              </a:rPr>
              <a:t>5. </a:t>
            </a:r>
            <a:r>
              <a:rPr lang="en-CA" sz="1200" b="1" u="none" strike="noStrike" kern="1200" dirty="0" err="1">
                <a:solidFill>
                  <a:schemeClr val="tx1"/>
                </a:solidFill>
                <a:effectLst/>
                <a:latin typeface="+mn-lt"/>
                <a:ea typeface="+mn-ea"/>
                <a:cs typeface="+mn-cs"/>
              </a:rPr>
              <a:t>Asynchronicity</a:t>
            </a:r>
            <a:r>
              <a:rPr lang="en-CA" sz="1200" b="1" u="none" strike="noStrike" kern="1200" dirty="0">
                <a:solidFill>
                  <a:schemeClr val="tx1"/>
                </a:solidFill>
                <a:effectLst/>
                <a:latin typeface="+mn-lt"/>
                <a:ea typeface="+mn-ea"/>
                <a:cs typeface="+mn-cs"/>
              </a:rPr>
              <a:t> and the Empathy Deficit ("See You Later")</a:t>
            </a:r>
          </a:p>
          <a:p>
            <a:r>
              <a:rPr lang="en-CA" sz="1200" b="1" u="none" strike="noStrike" kern="1200" dirty="0">
                <a:solidFill>
                  <a:schemeClr val="tx1"/>
                </a:solidFill>
                <a:effectLst/>
                <a:latin typeface="+mn-lt"/>
                <a:ea typeface="+mn-ea"/>
                <a:cs typeface="+mn-cs"/>
              </a:rPr>
              <a:t>The Mechanism:</a:t>
            </a:r>
            <a:r>
              <a:rPr lang="en-CA" sz="1200" b="0" u="none" strike="noStrike" kern="1200" dirty="0">
                <a:solidFill>
                  <a:schemeClr val="tx1"/>
                </a:solidFill>
                <a:effectLst/>
                <a:latin typeface="+mn-lt"/>
                <a:ea typeface="+mn-ea"/>
                <a:cs typeface="+mn-cs"/>
              </a:rPr>
              <a:t> Conversations do not happen in real-time, allowing delayed responses.</a:t>
            </a:r>
          </a:p>
          <a:p>
            <a:r>
              <a:rPr lang="en-CA" sz="1200" b="1" u="none" strike="noStrike" kern="1200" dirty="0">
                <a:solidFill>
                  <a:schemeClr val="tx1"/>
                </a:solidFill>
                <a:effectLst/>
                <a:latin typeface="+mn-lt"/>
                <a:ea typeface="+mn-ea"/>
                <a:cs typeface="+mn-cs"/>
              </a:rPr>
              <a:t>The Faith Impact:</a:t>
            </a:r>
            <a:r>
              <a:rPr lang="en-CA" sz="1200" b="0" u="none" strike="noStrike" kern="1200" dirty="0">
                <a:solidFill>
                  <a:schemeClr val="tx1"/>
                </a:solidFill>
                <a:effectLst/>
                <a:latin typeface="+mn-lt"/>
                <a:ea typeface="+mn-ea"/>
                <a:cs typeface="+mn-cs"/>
              </a:rPr>
              <a:t> Users can drop an emotionally charged, highly polarizing comment into a faith forum and walk away. Because they do not witness the immediate emotional fallout or the chaotic debate that follows, their brain bypasses the typical guilt or accountability associated with causing community strife. [</a:t>
            </a:r>
            <a:r>
              <a:rPr lang="en-CA" sz="1200" b="0" u="none" strike="noStrike" kern="1200" dirty="0">
                <a:solidFill>
                  <a:schemeClr val="tx1"/>
                </a:solidFill>
                <a:effectLst/>
                <a:latin typeface="+mn-lt"/>
                <a:ea typeface="+mn-ea"/>
                <a:cs typeface="+mn-cs"/>
                <a:hlinkClick r:id="rId4"/>
              </a:rPr>
              <a:t>1</a:t>
            </a:r>
            <a:r>
              <a:rPr lang="en-CA" sz="1200" b="0" u="none" strike="noStrike" kern="1200" dirty="0">
                <a:solidFill>
                  <a:schemeClr val="tx1"/>
                </a:solidFill>
                <a:effectLst/>
                <a:latin typeface="+mn-lt"/>
                <a:ea typeface="+mn-ea"/>
                <a:cs typeface="+mn-cs"/>
              </a:rPr>
              <a:t>, </a:t>
            </a:r>
            <a:r>
              <a:rPr lang="en-CA" sz="1200" b="0" u="none" strike="noStrike" kern="1200" dirty="0">
                <a:solidFill>
                  <a:schemeClr val="tx1"/>
                </a:solidFill>
                <a:effectLst/>
                <a:latin typeface="+mn-lt"/>
                <a:ea typeface="+mn-ea"/>
                <a:cs typeface="+mn-cs"/>
                <a:hlinkClick r:id="rId6"/>
              </a:rPr>
              <a:t>2</a:t>
            </a:r>
            <a:r>
              <a:rPr lang="en-CA" sz="1200" b="0" u="none" strike="noStrike" kern="1200" dirty="0">
                <a:solidFill>
                  <a:schemeClr val="tx1"/>
                </a:solidFill>
                <a:effectLst/>
                <a:latin typeface="+mn-lt"/>
                <a:ea typeface="+mn-ea"/>
                <a:cs typeface="+mn-cs"/>
              </a:rPr>
              <a:t>, </a:t>
            </a:r>
            <a:r>
              <a:rPr lang="en-CA" sz="1200" b="0" u="none" strike="noStrike" kern="1200" dirty="0">
                <a:solidFill>
                  <a:schemeClr val="tx1"/>
                </a:solidFill>
                <a:effectLst/>
                <a:latin typeface="+mn-lt"/>
                <a:ea typeface="+mn-ea"/>
                <a:cs typeface="+mn-cs"/>
                <a:hlinkClick r:id="rId5"/>
              </a:rPr>
              <a:t>3</a:t>
            </a:r>
            <a:r>
              <a:rPr lang="en-CA" sz="1200" b="0" u="none" strike="noStrike" kern="1200" dirty="0">
                <a:solidFill>
                  <a:schemeClr val="tx1"/>
                </a:solidFill>
                <a:effectLst/>
                <a:latin typeface="+mn-lt"/>
                <a:ea typeface="+mn-ea"/>
                <a:cs typeface="+mn-cs"/>
              </a:rPr>
              <a:t>, </a:t>
            </a:r>
            <a:r>
              <a:rPr lang="en-CA" sz="1200" b="0" u="none" strike="noStrike" kern="1200" dirty="0">
                <a:solidFill>
                  <a:schemeClr val="tx1"/>
                </a:solidFill>
                <a:effectLst/>
                <a:latin typeface="+mn-lt"/>
                <a:ea typeface="+mn-ea"/>
                <a:cs typeface="+mn-cs"/>
                <a:hlinkClick r:id="rId17"/>
              </a:rPr>
              <a:t>4</a:t>
            </a:r>
            <a:r>
              <a:rPr lang="en-CA" sz="1200" b="0" u="none" strike="noStrike"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B4A1E22A-EDFA-9942-BAAC-AC9130DA1401}" type="slidenum">
              <a:rPr lang="en-US" smtClean="0"/>
              <a:t>36</a:t>
            </a:fld>
            <a:endParaRPr lang="en-US"/>
          </a:p>
        </p:txBody>
      </p:sp>
    </p:spTree>
    <p:extLst>
      <p:ext uri="{BB962C8B-B14F-4D97-AF65-F5344CB8AC3E}">
        <p14:creationId xmlns:p14="http://schemas.microsoft.com/office/powerpoint/2010/main" val="214801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mn-lt"/>
                <a:ea typeface="+mn-ea"/>
                <a:cs typeface="+mn-cs"/>
              </a:rPr>
              <a:t>Smith, B., &amp; </a:t>
            </a:r>
            <a:r>
              <a:rPr lang="en-CA" sz="1200" b="0" i="0" kern="1200" dirty="0" err="1">
                <a:solidFill>
                  <a:schemeClr val="tx1"/>
                </a:solidFill>
                <a:effectLst/>
                <a:latin typeface="+mn-lt"/>
                <a:ea typeface="+mn-ea"/>
                <a:cs typeface="+mn-cs"/>
              </a:rPr>
              <a:t>Hargittai</a:t>
            </a:r>
            <a:r>
              <a:rPr lang="en-CA" sz="1200" b="0" i="0" kern="1200" dirty="0">
                <a:solidFill>
                  <a:schemeClr val="tx1"/>
                </a:solidFill>
                <a:effectLst/>
                <a:latin typeface="+mn-lt"/>
                <a:ea typeface="+mn-ea"/>
                <a:cs typeface="+mn-cs"/>
              </a:rPr>
              <a:t>, E. (2025). ‘It’s really hard to be a jerk when you’re sitting on someone’s couch’: Preferences for discussing science and religion online versus offline. </a:t>
            </a:r>
            <a:r>
              <a:rPr lang="en-CA" sz="1200" b="0" i="1" kern="1200" dirty="0">
                <a:solidFill>
                  <a:schemeClr val="tx1"/>
                </a:solidFill>
                <a:effectLst/>
                <a:latin typeface="+mn-lt"/>
                <a:ea typeface="+mn-ea"/>
                <a:cs typeface="+mn-cs"/>
              </a:rPr>
              <a:t>Information, Communication &amp; Society</a:t>
            </a:r>
            <a:r>
              <a:rPr lang="en-CA" sz="1200" b="0" i="0" kern="1200" dirty="0">
                <a:solidFill>
                  <a:schemeClr val="tx1"/>
                </a:solidFill>
                <a:effectLst/>
                <a:latin typeface="+mn-lt"/>
                <a:ea typeface="+mn-ea"/>
                <a:cs typeface="+mn-cs"/>
              </a:rPr>
              <a:t>, </a:t>
            </a:r>
            <a:r>
              <a:rPr lang="en-CA" sz="1200" b="0" i="1" kern="1200" dirty="0">
                <a:solidFill>
                  <a:schemeClr val="tx1"/>
                </a:solidFill>
                <a:effectLst/>
                <a:latin typeface="+mn-lt"/>
                <a:ea typeface="+mn-ea"/>
                <a:cs typeface="+mn-cs"/>
              </a:rPr>
              <a:t>28</a:t>
            </a:r>
            <a:r>
              <a:rPr lang="en-CA" sz="1200" b="0" i="0" kern="1200" dirty="0">
                <a:solidFill>
                  <a:schemeClr val="tx1"/>
                </a:solidFill>
                <a:effectLst/>
                <a:latin typeface="+mn-lt"/>
                <a:ea typeface="+mn-ea"/>
                <a:cs typeface="+mn-cs"/>
              </a:rPr>
              <a:t>(10), 1836–1853. https://0-doi-org.aupac.lib.athabascau.ca/10.1080/1369118X.2024.2357328</a:t>
            </a:r>
            <a:endParaRPr lang="en-US" dirty="0"/>
          </a:p>
        </p:txBody>
      </p:sp>
      <p:sp>
        <p:nvSpPr>
          <p:cNvPr id="4" name="Slide Number Placeholder 3"/>
          <p:cNvSpPr>
            <a:spLocks noGrp="1"/>
          </p:cNvSpPr>
          <p:nvPr>
            <p:ph type="sldNum" sz="quarter" idx="5"/>
          </p:nvPr>
        </p:nvSpPr>
        <p:spPr/>
        <p:txBody>
          <a:bodyPr/>
          <a:lstStyle/>
          <a:p>
            <a:fld id="{B4A1E22A-EDFA-9942-BAAC-AC9130DA1401}" type="slidenum">
              <a:rPr lang="en-US" smtClean="0"/>
              <a:t>37</a:t>
            </a:fld>
            <a:endParaRPr lang="en-US"/>
          </a:p>
        </p:txBody>
      </p:sp>
    </p:spTree>
    <p:extLst>
      <p:ext uri="{BB962C8B-B14F-4D97-AF65-F5344CB8AC3E}">
        <p14:creationId xmlns:p14="http://schemas.microsoft.com/office/powerpoint/2010/main" val="24099374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CA" sz="1200" b="1" i="0" kern="1200" dirty="0">
                <a:solidFill>
                  <a:schemeClr val="tx1"/>
                </a:solidFill>
                <a:effectLst/>
                <a:latin typeface="+mn-lt"/>
                <a:ea typeface="+mn-ea"/>
                <a:cs typeface="+mn-cs"/>
              </a:rPr>
              <a:t>Marei, F. G. (2024). God’s Influencers: How Social Media Users Shape Religion and Pious Self-Fashioning. </a:t>
            </a:r>
            <a:r>
              <a:rPr lang="en-CA" sz="1200" b="1" i="1" kern="1200" dirty="0">
                <a:solidFill>
                  <a:schemeClr val="tx1"/>
                </a:solidFill>
                <a:effectLst/>
                <a:latin typeface="+mn-lt"/>
                <a:ea typeface="+mn-ea"/>
                <a:cs typeface="+mn-cs"/>
              </a:rPr>
              <a:t>Journal of Religion, Media and Digital Culture</a:t>
            </a:r>
            <a:r>
              <a:rPr lang="en-CA" sz="1200" b="1" i="0" kern="1200" dirty="0">
                <a:solidFill>
                  <a:schemeClr val="tx1"/>
                </a:solidFill>
                <a:effectLst/>
                <a:latin typeface="+mn-lt"/>
                <a:ea typeface="+mn-ea"/>
                <a:cs typeface="+mn-cs"/>
              </a:rPr>
              <a:t>, </a:t>
            </a:r>
            <a:r>
              <a:rPr lang="en-CA" sz="1200" b="1" i="1" kern="1200" dirty="0">
                <a:solidFill>
                  <a:schemeClr val="tx1"/>
                </a:solidFill>
                <a:effectLst/>
                <a:latin typeface="+mn-lt"/>
                <a:ea typeface="+mn-ea"/>
                <a:cs typeface="+mn-cs"/>
              </a:rPr>
              <a:t>13</a:t>
            </a:r>
            <a:r>
              <a:rPr lang="en-CA" sz="1200" b="1" i="0" kern="1200" dirty="0">
                <a:solidFill>
                  <a:schemeClr val="tx1"/>
                </a:solidFill>
                <a:effectLst/>
                <a:latin typeface="+mn-lt"/>
                <a:ea typeface="+mn-ea"/>
                <a:cs typeface="+mn-cs"/>
              </a:rPr>
              <a:t>(2), 143-172. </a:t>
            </a:r>
            <a:r>
              <a:rPr lang="en-CA" sz="1200" b="1" i="0" kern="1200" dirty="0">
                <a:solidFill>
                  <a:schemeClr val="tx1"/>
                </a:solidFill>
                <a:effectLst/>
                <a:latin typeface="+mn-lt"/>
                <a:ea typeface="+mn-ea"/>
                <a:cs typeface="+mn-cs"/>
                <a:hlinkClick r:id="rId3"/>
              </a:rPr>
              <a:t>https://doi.org/10.1163/21659214-bja10140</a:t>
            </a:r>
            <a:endParaRPr lang="en-US" dirty="0"/>
          </a:p>
        </p:txBody>
      </p:sp>
      <p:sp>
        <p:nvSpPr>
          <p:cNvPr id="4" name="Slide Number Placeholder 3"/>
          <p:cNvSpPr>
            <a:spLocks noGrp="1"/>
          </p:cNvSpPr>
          <p:nvPr>
            <p:ph type="sldNum" sz="quarter" idx="5"/>
          </p:nvPr>
        </p:nvSpPr>
        <p:spPr/>
        <p:txBody>
          <a:bodyPr/>
          <a:lstStyle/>
          <a:p>
            <a:fld id="{B4A1E22A-EDFA-9942-BAAC-AC9130DA1401}" type="slidenum">
              <a:rPr lang="en-US" smtClean="0"/>
              <a:t>38</a:t>
            </a:fld>
            <a:endParaRPr lang="en-US"/>
          </a:p>
        </p:txBody>
      </p:sp>
    </p:spTree>
    <p:extLst>
      <p:ext uri="{BB962C8B-B14F-4D97-AF65-F5344CB8AC3E}">
        <p14:creationId xmlns:p14="http://schemas.microsoft.com/office/powerpoint/2010/main" val="40599556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google AI</a:t>
            </a:r>
          </a:p>
        </p:txBody>
      </p:sp>
      <p:sp>
        <p:nvSpPr>
          <p:cNvPr id="4" name="Slide Number Placeholder 3"/>
          <p:cNvSpPr>
            <a:spLocks noGrp="1"/>
          </p:cNvSpPr>
          <p:nvPr>
            <p:ph type="sldNum" sz="quarter" idx="5"/>
          </p:nvPr>
        </p:nvSpPr>
        <p:spPr/>
        <p:txBody>
          <a:bodyPr/>
          <a:lstStyle/>
          <a:p>
            <a:fld id="{B4A1E22A-EDFA-9942-BAAC-AC9130DA1401}" type="slidenum">
              <a:rPr lang="en-US" smtClean="0"/>
              <a:t>40</a:t>
            </a:fld>
            <a:endParaRPr lang="en-US"/>
          </a:p>
        </p:txBody>
      </p:sp>
    </p:spTree>
    <p:extLst>
      <p:ext uri="{BB962C8B-B14F-4D97-AF65-F5344CB8AC3E}">
        <p14:creationId xmlns:p14="http://schemas.microsoft.com/office/powerpoint/2010/main" val="8829643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mn-lt"/>
                <a:ea typeface="+mn-ea"/>
                <a:cs typeface="+mn-cs"/>
              </a:rPr>
              <a:t>Setiawan, G. A., </a:t>
            </a:r>
            <a:r>
              <a:rPr lang="en-CA" sz="1200" b="0" i="0" kern="1200" dirty="0" err="1">
                <a:solidFill>
                  <a:schemeClr val="tx1"/>
                </a:solidFill>
                <a:effectLst/>
                <a:latin typeface="+mn-lt"/>
                <a:ea typeface="+mn-ea"/>
                <a:cs typeface="+mn-cs"/>
              </a:rPr>
              <a:t>Khasanah</a:t>
            </a:r>
            <a:r>
              <a:rPr lang="en-CA" sz="1200" b="0" i="0" kern="1200" dirty="0">
                <a:solidFill>
                  <a:schemeClr val="tx1"/>
                </a:solidFill>
                <a:effectLst/>
                <a:latin typeface="+mn-lt"/>
                <a:ea typeface="+mn-ea"/>
                <a:cs typeface="+mn-cs"/>
              </a:rPr>
              <a:t>, R. N., &amp; Luki, A. (2026). Digital Rituals: Communication Practices and Cultural Meaning in Live Streaming Communities. </a:t>
            </a:r>
            <a:r>
              <a:rPr lang="en-CA" sz="1200" b="0" i="1" kern="1200" dirty="0">
                <a:solidFill>
                  <a:schemeClr val="tx1"/>
                </a:solidFill>
                <a:effectLst/>
                <a:latin typeface="+mn-lt"/>
                <a:ea typeface="+mn-ea"/>
                <a:cs typeface="+mn-cs"/>
              </a:rPr>
              <a:t>Journal of </a:t>
            </a:r>
            <a:r>
              <a:rPr lang="en-CA" sz="1200" b="0" i="1" kern="1200" dirty="0" err="1">
                <a:solidFill>
                  <a:schemeClr val="tx1"/>
                </a:solidFill>
                <a:effectLst/>
                <a:latin typeface="+mn-lt"/>
                <a:ea typeface="+mn-ea"/>
                <a:cs typeface="+mn-cs"/>
              </a:rPr>
              <a:t>Communicatio</a:t>
            </a:r>
            <a:r>
              <a:rPr lang="en-CA" sz="1200" b="0" i="1" kern="1200" dirty="0">
                <a:solidFill>
                  <a:schemeClr val="tx1"/>
                </a:solidFill>
                <a:effectLst/>
                <a:latin typeface="+mn-lt"/>
                <a:ea typeface="+mn-ea"/>
                <a:cs typeface="+mn-cs"/>
              </a:rPr>
              <a:t> et Cultura</a:t>
            </a:r>
            <a:r>
              <a:rPr lang="en-CA" sz="1200" b="0" i="0" kern="1200" dirty="0">
                <a:solidFill>
                  <a:schemeClr val="tx1"/>
                </a:solidFill>
                <a:effectLst/>
                <a:latin typeface="+mn-lt"/>
                <a:ea typeface="+mn-ea"/>
                <a:cs typeface="+mn-cs"/>
              </a:rPr>
              <a:t>, </a:t>
            </a:r>
            <a:r>
              <a:rPr lang="en-CA" sz="1200" b="0" i="1" kern="1200" dirty="0">
                <a:solidFill>
                  <a:schemeClr val="tx1"/>
                </a:solidFill>
                <a:effectLst/>
                <a:latin typeface="+mn-lt"/>
                <a:ea typeface="+mn-ea"/>
                <a:cs typeface="+mn-cs"/>
              </a:rPr>
              <a:t>2</a:t>
            </a:r>
            <a:r>
              <a:rPr lang="en-CA" sz="1200" b="0" i="0" kern="1200" dirty="0">
                <a:solidFill>
                  <a:schemeClr val="tx1"/>
                </a:solidFill>
                <a:effectLst/>
                <a:latin typeface="+mn-lt"/>
                <a:ea typeface="+mn-ea"/>
                <a:cs typeface="+mn-cs"/>
              </a:rPr>
              <a:t>(1), 56-71.</a:t>
            </a:r>
            <a:endParaRPr lang="en-US" dirty="0"/>
          </a:p>
        </p:txBody>
      </p:sp>
      <p:sp>
        <p:nvSpPr>
          <p:cNvPr id="4" name="Slide Number Placeholder 3"/>
          <p:cNvSpPr>
            <a:spLocks noGrp="1"/>
          </p:cNvSpPr>
          <p:nvPr>
            <p:ph type="sldNum" sz="quarter" idx="5"/>
          </p:nvPr>
        </p:nvSpPr>
        <p:spPr/>
        <p:txBody>
          <a:bodyPr/>
          <a:lstStyle/>
          <a:p>
            <a:fld id="{B4A1E22A-EDFA-9942-BAAC-AC9130DA1401}" type="slidenum">
              <a:rPr lang="en-US" smtClean="0"/>
              <a:t>42</a:t>
            </a:fld>
            <a:endParaRPr lang="en-US"/>
          </a:p>
        </p:txBody>
      </p:sp>
    </p:spTree>
    <p:extLst>
      <p:ext uri="{BB962C8B-B14F-4D97-AF65-F5344CB8AC3E}">
        <p14:creationId xmlns:p14="http://schemas.microsoft.com/office/powerpoint/2010/main" val="41789853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mn-lt"/>
                <a:ea typeface="+mn-ea"/>
                <a:cs typeface="+mn-cs"/>
              </a:rPr>
              <a:t>Jacobs, S. (2007), Virtually Sacred: The Performance of Asynchronous Cyber-Rituals in Online Spaces. Journal of Computer-Mediated Communication, 12: 1103-1121.</a:t>
            </a:r>
          </a:p>
          <a:p>
            <a:r>
              <a:rPr lang="en-CA" sz="1200" b="0" i="0" kern="1200" dirty="0">
                <a:solidFill>
                  <a:schemeClr val="tx1"/>
                </a:solidFill>
                <a:effectLst/>
                <a:latin typeface="+mn-lt"/>
                <a:ea typeface="+mn-ea"/>
                <a:cs typeface="+mn-cs"/>
              </a:rPr>
              <a:t>Ashraf, C. (2022). Exploring the impacts of artificial intelligence on freedom of religion or belief online. </a:t>
            </a:r>
            <a:r>
              <a:rPr lang="en-CA" sz="1200" b="0" i="1" kern="1200" dirty="0">
                <a:solidFill>
                  <a:schemeClr val="tx1"/>
                </a:solidFill>
                <a:effectLst/>
                <a:latin typeface="+mn-lt"/>
                <a:ea typeface="+mn-ea"/>
                <a:cs typeface="+mn-cs"/>
              </a:rPr>
              <a:t>The International Journal of Human Rights</a:t>
            </a:r>
            <a:r>
              <a:rPr lang="en-CA" sz="1200" b="0" i="0" kern="1200" dirty="0">
                <a:solidFill>
                  <a:schemeClr val="tx1"/>
                </a:solidFill>
                <a:effectLst/>
                <a:latin typeface="+mn-lt"/>
                <a:ea typeface="+mn-ea"/>
                <a:cs typeface="+mn-cs"/>
              </a:rPr>
              <a:t>, </a:t>
            </a:r>
            <a:r>
              <a:rPr lang="en-CA" sz="1200" b="0" i="1" kern="1200" dirty="0">
                <a:solidFill>
                  <a:schemeClr val="tx1"/>
                </a:solidFill>
                <a:effectLst/>
                <a:latin typeface="+mn-lt"/>
                <a:ea typeface="+mn-ea"/>
                <a:cs typeface="+mn-cs"/>
              </a:rPr>
              <a:t>26</a:t>
            </a:r>
            <a:r>
              <a:rPr lang="en-CA" sz="1200" b="0" i="0" kern="1200" dirty="0">
                <a:solidFill>
                  <a:schemeClr val="tx1"/>
                </a:solidFill>
                <a:effectLst/>
                <a:latin typeface="+mn-lt"/>
                <a:ea typeface="+mn-ea"/>
                <a:cs typeface="+mn-cs"/>
              </a:rPr>
              <a:t>(5), 757–791. https://</a:t>
            </a:r>
            <a:r>
              <a:rPr lang="en-CA" sz="1200" b="0" i="0" kern="1200" dirty="0" err="1">
                <a:solidFill>
                  <a:schemeClr val="tx1"/>
                </a:solidFill>
                <a:effectLst/>
                <a:latin typeface="+mn-lt"/>
                <a:ea typeface="+mn-ea"/>
                <a:cs typeface="+mn-cs"/>
              </a:rPr>
              <a:t>doi.org</a:t>
            </a:r>
            <a:r>
              <a:rPr lang="en-CA" sz="1200" b="0" i="0" kern="1200" dirty="0">
                <a:solidFill>
                  <a:schemeClr val="tx1"/>
                </a:solidFill>
                <a:effectLst/>
                <a:latin typeface="+mn-lt"/>
                <a:ea typeface="+mn-ea"/>
                <a:cs typeface="+mn-cs"/>
              </a:rPr>
              <a:t>/10.1080/13642987.2021.1968376</a:t>
            </a:r>
            <a:endParaRPr lang="en-US" dirty="0"/>
          </a:p>
        </p:txBody>
      </p:sp>
      <p:sp>
        <p:nvSpPr>
          <p:cNvPr id="4" name="Slide Number Placeholder 3"/>
          <p:cNvSpPr>
            <a:spLocks noGrp="1"/>
          </p:cNvSpPr>
          <p:nvPr>
            <p:ph type="sldNum" sz="quarter" idx="5"/>
          </p:nvPr>
        </p:nvSpPr>
        <p:spPr/>
        <p:txBody>
          <a:bodyPr/>
          <a:lstStyle/>
          <a:p>
            <a:fld id="{B4A1E22A-EDFA-9942-BAAC-AC9130DA1401}" type="slidenum">
              <a:rPr lang="en-US" smtClean="0"/>
              <a:t>44</a:t>
            </a:fld>
            <a:endParaRPr lang="en-US"/>
          </a:p>
        </p:txBody>
      </p:sp>
    </p:spTree>
    <p:extLst>
      <p:ext uri="{BB962C8B-B14F-4D97-AF65-F5344CB8AC3E}">
        <p14:creationId xmlns:p14="http://schemas.microsoft.com/office/powerpoint/2010/main" val="4785355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mn-lt"/>
                <a:ea typeface="+mn-ea"/>
                <a:cs typeface="+mn-cs"/>
              </a:rPr>
              <a:t>Hatada, Yuji, et al. "Async Party: Designing Online Asynchronous Video Sharing of Individual Cheers to Facilitate Spontaneous Offline Encounters." </a:t>
            </a:r>
            <a:r>
              <a:rPr lang="en-CA" sz="1200" b="0" i="1" kern="1200" dirty="0">
                <a:solidFill>
                  <a:schemeClr val="tx1"/>
                </a:solidFill>
                <a:effectLst/>
                <a:latin typeface="+mn-lt"/>
                <a:ea typeface="+mn-ea"/>
                <a:cs typeface="+mn-cs"/>
              </a:rPr>
              <a:t>Proceedings of the 2026 Designing Interactive Systems Conference</a:t>
            </a:r>
            <a:r>
              <a:rPr lang="en-CA" sz="1200" b="0" i="0" kern="1200" dirty="0">
                <a:solidFill>
                  <a:schemeClr val="tx1"/>
                </a:solidFill>
                <a:effectLst/>
                <a:latin typeface="+mn-lt"/>
                <a:ea typeface="+mn-ea"/>
                <a:cs typeface="+mn-cs"/>
              </a:rPr>
              <a:t>. 2026.</a:t>
            </a:r>
            <a:endParaRPr lang="en-US" dirty="0"/>
          </a:p>
        </p:txBody>
      </p:sp>
      <p:sp>
        <p:nvSpPr>
          <p:cNvPr id="4" name="Slide Number Placeholder 3"/>
          <p:cNvSpPr>
            <a:spLocks noGrp="1"/>
          </p:cNvSpPr>
          <p:nvPr>
            <p:ph type="sldNum" sz="quarter" idx="5"/>
          </p:nvPr>
        </p:nvSpPr>
        <p:spPr/>
        <p:txBody>
          <a:bodyPr/>
          <a:lstStyle/>
          <a:p>
            <a:fld id="{B4A1E22A-EDFA-9942-BAAC-AC9130DA1401}" type="slidenum">
              <a:rPr lang="en-US" smtClean="0"/>
              <a:t>46</a:t>
            </a:fld>
            <a:endParaRPr lang="en-US"/>
          </a:p>
        </p:txBody>
      </p:sp>
    </p:spTree>
    <p:extLst>
      <p:ext uri="{BB962C8B-B14F-4D97-AF65-F5344CB8AC3E}">
        <p14:creationId xmlns:p14="http://schemas.microsoft.com/office/powerpoint/2010/main" val="2534130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Awakening  House of Prayer</a:t>
            </a:r>
          </a:p>
        </p:txBody>
      </p:sp>
      <p:sp>
        <p:nvSpPr>
          <p:cNvPr id="4" name="Slide Number Placeholder 3"/>
          <p:cNvSpPr>
            <a:spLocks noGrp="1"/>
          </p:cNvSpPr>
          <p:nvPr>
            <p:ph type="sldNum" sz="quarter" idx="5"/>
          </p:nvPr>
        </p:nvSpPr>
        <p:spPr/>
        <p:txBody>
          <a:bodyPr/>
          <a:lstStyle/>
          <a:p>
            <a:fld id="{B4A1E22A-EDFA-9942-BAAC-AC9130DA1401}" type="slidenum">
              <a:rPr lang="en-US" smtClean="0"/>
              <a:t>51</a:t>
            </a:fld>
            <a:endParaRPr lang="en-US"/>
          </a:p>
        </p:txBody>
      </p:sp>
    </p:spTree>
    <p:extLst>
      <p:ext uri="{BB962C8B-B14F-4D97-AF65-F5344CB8AC3E}">
        <p14:creationId xmlns:p14="http://schemas.microsoft.com/office/powerpoint/2010/main" val="5500969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Reachright</a:t>
            </a:r>
            <a:r>
              <a:rPr lang="en-US" dirty="0"/>
              <a:t> </a:t>
            </a:r>
            <a:r>
              <a:rPr lang="en-US" dirty="0" err="1"/>
              <a:t>youtube</a:t>
            </a:r>
            <a:r>
              <a:rPr lang="en-US" dirty="0"/>
              <a:t> </a:t>
            </a:r>
          </a:p>
        </p:txBody>
      </p:sp>
      <p:sp>
        <p:nvSpPr>
          <p:cNvPr id="4" name="Slide Number Placeholder 3"/>
          <p:cNvSpPr>
            <a:spLocks noGrp="1"/>
          </p:cNvSpPr>
          <p:nvPr>
            <p:ph type="sldNum" sz="quarter" idx="5"/>
          </p:nvPr>
        </p:nvSpPr>
        <p:spPr/>
        <p:txBody>
          <a:bodyPr/>
          <a:lstStyle/>
          <a:p>
            <a:fld id="{B4A1E22A-EDFA-9942-BAAC-AC9130DA1401}" type="slidenum">
              <a:rPr lang="en-US" smtClean="0"/>
              <a:t>53</a:t>
            </a:fld>
            <a:endParaRPr lang="en-US"/>
          </a:p>
        </p:txBody>
      </p:sp>
    </p:spTree>
    <p:extLst>
      <p:ext uri="{BB962C8B-B14F-4D97-AF65-F5344CB8AC3E}">
        <p14:creationId xmlns:p14="http://schemas.microsoft.com/office/powerpoint/2010/main" val="3417462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B2E96-9EA2-55B8-30E3-AB37178301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2D08F10-0E6D-4805-19E0-3FFD5BEBCF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5A040C4-5A85-A9AF-770F-55A82EEE2727}"/>
              </a:ext>
            </a:extLst>
          </p:cNvPr>
          <p:cNvSpPr>
            <a:spLocks noGrp="1"/>
          </p:cNvSpPr>
          <p:nvPr>
            <p:ph type="dt" sz="half" idx="10"/>
          </p:nvPr>
        </p:nvSpPr>
        <p:spPr/>
        <p:txBody>
          <a:bodyPr/>
          <a:lstStyle/>
          <a:p>
            <a:fld id="{41ED47EE-0828-A746-A3B2-52A598EA45A2}" type="datetimeFigureOut">
              <a:rPr lang="en-US" smtClean="0"/>
              <a:t>9/30/26</a:t>
            </a:fld>
            <a:endParaRPr lang="en-US"/>
          </a:p>
        </p:txBody>
      </p:sp>
      <p:sp>
        <p:nvSpPr>
          <p:cNvPr id="5" name="Footer Placeholder 4">
            <a:extLst>
              <a:ext uri="{FF2B5EF4-FFF2-40B4-BE49-F238E27FC236}">
                <a16:creationId xmlns:a16="http://schemas.microsoft.com/office/drawing/2014/main" id="{31B557DE-0722-1620-65D6-E3B349BB12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64E951-6B93-5CE5-7B38-1C5713479A3A}"/>
              </a:ext>
            </a:extLst>
          </p:cNvPr>
          <p:cNvSpPr>
            <a:spLocks noGrp="1"/>
          </p:cNvSpPr>
          <p:nvPr>
            <p:ph type="sldNum" sz="quarter" idx="12"/>
          </p:nvPr>
        </p:nvSpPr>
        <p:spPr/>
        <p:txBody>
          <a:bodyPr/>
          <a:lstStyle/>
          <a:p>
            <a:fld id="{941A1C21-8734-1340-B1BE-56B4F6EFA5BF}" type="slidenum">
              <a:rPr lang="en-US" smtClean="0"/>
              <a:t>‹#›</a:t>
            </a:fld>
            <a:endParaRPr lang="en-US"/>
          </a:p>
        </p:txBody>
      </p:sp>
    </p:spTree>
    <p:extLst>
      <p:ext uri="{BB962C8B-B14F-4D97-AF65-F5344CB8AC3E}">
        <p14:creationId xmlns:p14="http://schemas.microsoft.com/office/powerpoint/2010/main" val="3723791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2CFF7-CE6C-3F39-0B37-ECCC923009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CCAA4D-E4AC-CE83-545C-F56D95EFAB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4D7F0F-9B77-651B-BB4C-7968ECEEABB0}"/>
              </a:ext>
            </a:extLst>
          </p:cNvPr>
          <p:cNvSpPr>
            <a:spLocks noGrp="1"/>
          </p:cNvSpPr>
          <p:nvPr>
            <p:ph type="dt" sz="half" idx="10"/>
          </p:nvPr>
        </p:nvSpPr>
        <p:spPr/>
        <p:txBody>
          <a:bodyPr/>
          <a:lstStyle/>
          <a:p>
            <a:fld id="{41ED47EE-0828-A746-A3B2-52A598EA45A2}" type="datetimeFigureOut">
              <a:rPr lang="en-US" smtClean="0"/>
              <a:t>9/30/26</a:t>
            </a:fld>
            <a:endParaRPr lang="en-US"/>
          </a:p>
        </p:txBody>
      </p:sp>
      <p:sp>
        <p:nvSpPr>
          <p:cNvPr id="5" name="Footer Placeholder 4">
            <a:extLst>
              <a:ext uri="{FF2B5EF4-FFF2-40B4-BE49-F238E27FC236}">
                <a16:creationId xmlns:a16="http://schemas.microsoft.com/office/drawing/2014/main" id="{534B1D07-FCDC-6542-8B93-B4B9CBB74F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8E78A6-64B5-6FAA-07F4-763B9B7007B2}"/>
              </a:ext>
            </a:extLst>
          </p:cNvPr>
          <p:cNvSpPr>
            <a:spLocks noGrp="1"/>
          </p:cNvSpPr>
          <p:nvPr>
            <p:ph type="sldNum" sz="quarter" idx="12"/>
          </p:nvPr>
        </p:nvSpPr>
        <p:spPr/>
        <p:txBody>
          <a:bodyPr/>
          <a:lstStyle/>
          <a:p>
            <a:fld id="{941A1C21-8734-1340-B1BE-56B4F6EFA5BF}" type="slidenum">
              <a:rPr lang="en-US" smtClean="0"/>
              <a:t>‹#›</a:t>
            </a:fld>
            <a:endParaRPr lang="en-US"/>
          </a:p>
        </p:txBody>
      </p:sp>
    </p:spTree>
    <p:extLst>
      <p:ext uri="{BB962C8B-B14F-4D97-AF65-F5344CB8AC3E}">
        <p14:creationId xmlns:p14="http://schemas.microsoft.com/office/powerpoint/2010/main" val="713928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0928E-EE67-B7F6-611D-3FE1C2FADAD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8DDB08-3738-833C-A125-CF926D018AC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14F9DB-D756-2750-1AFB-9D0799319DAD}"/>
              </a:ext>
            </a:extLst>
          </p:cNvPr>
          <p:cNvSpPr>
            <a:spLocks noGrp="1"/>
          </p:cNvSpPr>
          <p:nvPr>
            <p:ph type="dt" sz="half" idx="10"/>
          </p:nvPr>
        </p:nvSpPr>
        <p:spPr/>
        <p:txBody>
          <a:bodyPr/>
          <a:lstStyle/>
          <a:p>
            <a:fld id="{41ED47EE-0828-A746-A3B2-52A598EA45A2}" type="datetimeFigureOut">
              <a:rPr lang="en-US" smtClean="0"/>
              <a:t>9/30/26</a:t>
            </a:fld>
            <a:endParaRPr lang="en-US"/>
          </a:p>
        </p:txBody>
      </p:sp>
      <p:sp>
        <p:nvSpPr>
          <p:cNvPr id="5" name="Footer Placeholder 4">
            <a:extLst>
              <a:ext uri="{FF2B5EF4-FFF2-40B4-BE49-F238E27FC236}">
                <a16:creationId xmlns:a16="http://schemas.microsoft.com/office/drawing/2014/main" id="{A42C5D66-4139-76B0-CF52-4D97B4C5AE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8AF964-4506-D023-EBEC-CEFE998A4A37}"/>
              </a:ext>
            </a:extLst>
          </p:cNvPr>
          <p:cNvSpPr>
            <a:spLocks noGrp="1"/>
          </p:cNvSpPr>
          <p:nvPr>
            <p:ph type="sldNum" sz="quarter" idx="12"/>
          </p:nvPr>
        </p:nvSpPr>
        <p:spPr/>
        <p:txBody>
          <a:bodyPr/>
          <a:lstStyle/>
          <a:p>
            <a:fld id="{941A1C21-8734-1340-B1BE-56B4F6EFA5BF}" type="slidenum">
              <a:rPr lang="en-US" smtClean="0"/>
              <a:t>‹#›</a:t>
            </a:fld>
            <a:endParaRPr lang="en-US"/>
          </a:p>
        </p:txBody>
      </p:sp>
    </p:spTree>
    <p:extLst>
      <p:ext uri="{BB962C8B-B14F-4D97-AF65-F5344CB8AC3E}">
        <p14:creationId xmlns:p14="http://schemas.microsoft.com/office/powerpoint/2010/main" val="2588900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001CF-0620-22F0-4A0C-D8008310D4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18E6DE-801D-4BBD-A1FF-2E5B39D87D2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B408605-D8B5-8658-A51A-79B6918745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21FF654-D73C-086C-AF22-25F08D09AFD2}"/>
              </a:ext>
            </a:extLst>
          </p:cNvPr>
          <p:cNvSpPr>
            <a:spLocks noGrp="1"/>
          </p:cNvSpPr>
          <p:nvPr>
            <p:ph type="dt" sz="half" idx="10"/>
          </p:nvPr>
        </p:nvSpPr>
        <p:spPr/>
        <p:txBody>
          <a:bodyPr/>
          <a:lstStyle/>
          <a:p>
            <a:fld id="{41ED47EE-0828-A746-A3B2-52A598EA45A2}" type="datetimeFigureOut">
              <a:rPr lang="en-US" smtClean="0"/>
              <a:t>9/30/26</a:t>
            </a:fld>
            <a:endParaRPr lang="en-US"/>
          </a:p>
        </p:txBody>
      </p:sp>
      <p:sp>
        <p:nvSpPr>
          <p:cNvPr id="6" name="Footer Placeholder 5">
            <a:extLst>
              <a:ext uri="{FF2B5EF4-FFF2-40B4-BE49-F238E27FC236}">
                <a16:creationId xmlns:a16="http://schemas.microsoft.com/office/drawing/2014/main" id="{FCF3E232-F48B-EED9-4C61-129780A532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5387BA-4D1D-6BFA-9BDE-76A8F2876424}"/>
              </a:ext>
            </a:extLst>
          </p:cNvPr>
          <p:cNvSpPr>
            <a:spLocks noGrp="1"/>
          </p:cNvSpPr>
          <p:nvPr>
            <p:ph type="sldNum" sz="quarter" idx="12"/>
          </p:nvPr>
        </p:nvSpPr>
        <p:spPr/>
        <p:txBody>
          <a:bodyPr/>
          <a:lstStyle/>
          <a:p>
            <a:fld id="{941A1C21-8734-1340-B1BE-56B4F6EFA5BF}" type="slidenum">
              <a:rPr lang="en-US" smtClean="0"/>
              <a:t>‹#›</a:t>
            </a:fld>
            <a:endParaRPr lang="en-US"/>
          </a:p>
        </p:txBody>
      </p:sp>
    </p:spTree>
    <p:extLst>
      <p:ext uri="{BB962C8B-B14F-4D97-AF65-F5344CB8AC3E}">
        <p14:creationId xmlns:p14="http://schemas.microsoft.com/office/powerpoint/2010/main" val="18891256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25EC8-0B5F-BC09-8E48-1198E67A6C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170255-9293-19C5-36A9-46147AFCE7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022F799-3166-B18B-3E8D-6CA7FC5F9A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6945C5-295D-6CF9-E7C7-3BF2B454C5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28B9570-BA12-C35B-0F6F-A628C7599F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1B18A93-A3AE-07F0-2C32-F155412E8F24}"/>
              </a:ext>
            </a:extLst>
          </p:cNvPr>
          <p:cNvSpPr>
            <a:spLocks noGrp="1"/>
          </p:cNvSpPr>
          <p:nvPr>
            <p:ph type="dt" sz="half" idx="10"/>
          </p:nvPr>
        </p:nvSpPr>
        <p:spPr/>
        <p:txBody>
          <a:bodyPr/>
          <a:lstStyle/>
          <a:p>
            <a:fld id="{41ED47EE-0828-A746-A3B2-52A598EA45A2}" type="datetimeFigureOut">
              <a:rPr lang="en-US" smtClean="0"/>
              <a:t>9/30/26</a:t>
            </a:fld>
            <a:endParaRPr lang="en-US"/>
          </a:p>
        </p:txBody>
      </p:sp>
      <p:sp>
        <p:nvSpPr>
          <p:cNvPr id="8" name="Footer Placeholder 7">
            <a:extLst>
              <a:ext uri="{FF2B5EF4-FFF2-40B4-BE49-F238E27FC236}">
                <a16:creationId xmlns:a16="http://schemas.microsoft.com/office/drawing/2014/main" id="{F9E48B9B-1A8D-F23E-7680-61D60A684B9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6A1F0B8-1532-91A5-5EB1-453E9D722616}"/>
              </a:ext>
            </a:extLst>
          </p:cNvPr>
          <p:cNvSpPr>
            <a:spLocks noGrp="1"/>
          </p:cNvSpPr>
          <p:nvPr>
            <p:ph type="sldNum" sz="quarter" idx="12"/>
          </p:nvPr>
        </p:nvSpPr>
        <p:spPr/>
        <p:txBody>
          <a:bodyPr/>
          <a:lstStyle/>
          <a:p>
            <a:fld id="{941A1C21-8734-1340-B1BE-56B4F6EFA5BF}" type="slidenum">
              <a:rPr lang="en-US" smtClean="0"/>
              <a:t>‹#›</a:t>
            </a:fld>
            <a:endParaRPr lang="en-US"/>
          </a:p>
        </p:txBody>
      </p:sp>
    </p:spTree>
    <p:extLst>
      <p:ext uri="{BB962C8B-B14F-4D97-AF65-F5344CB8AC3E}">
        <p14:creationId xmlns:p14="http://schemas.microsoft.com/office/powerpoint/2010/main" val="45435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F36D3-3E36-3DA0-4887-8FEC5E6B50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75771C-56E4-1543-59C2-E85AD0C08027}"/>
              </a:ext>
            </a:extLst>
          </p:cNvPr>
          <p:cNvSpPr>
            <a:spLocks noGrp="1"/>
          </p:cNvSpPr>
          <p:nvPr>
            <p:ph type="dt" sz="half" idx="10"/>
          </p:nvPr>
        </p:nvSpPr>
        <p:spPr/>
        <p:txBody>
          <a:bodyPr/>
          <a:lstStyle/>
          <a:p>
            <a:fld id="{41ED47EE-0828-A746-A3B2-52A598EA45A2}" type="datetimeFigureOut">
              <a:rPr lang="en-US" smtClean="0"/>
              <a:t>9/30/26</a:t>
            </a:fld>
            <a:endParaRPr lang="en-US"/>
          </a:p>
        </p:txBody>
      </p:sp>
      <p:sp>
        <p:nvSpPr>
          <p:cNvPr id="4" name="Footer Placeholder 3">
            <a:extLst>
              <a:ext uri="{FF2B5EF4-FFF2-40B4-BE49-F238E27FC236}">
                <a16:creationId xmlns:a16="http://schemas.microsoft.com/office/drawing/2014/main" id="{F74E6FCA-B5FF-D211-41BE-0C252D9BC08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DF7924C-18C9-18B0-3ECB-353FEAA68FDD}"/>
              </a:ext>
            </a:extLst>
          </p:cNvPr>
          <p:cNvSpPr>
            <a:spLocks noGrp="1"/>
          </p:cNvSpPr>
          <p:nvPr>
            <p:ph type="sldNum" sz="quarter" idx="12"/>
          </p:nvPr>
        </p:nvSpPr>
        <p:spPr/>
        <p:txBody>
          <a:bodyPr/>
          <a:lstStyle/>
          <a:p>
            <a:fld id="{941A1C21-8734-1340-B1BE-56B4F6EFA5BF}" type="slidenum">
              <a:rPr lang="en-US" smtClean="0"/>
              <a:t>‹#›</a:t>
            </a:fld>
            <a:endParaRPr lang="en-US"/>
          </a:p>
        </p:txBody>
      </p:sp>
    </p:spTree>
    <p:extLst>
      <p:ext uri="{BB962C8B-B14F-4D97-AF65-F5344CB8AC3E}">
        <p14:creationId xmlns:p14="http://schemas.microsoft.com/office/powerpoint/2010/main" val="815394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8C273E0-B32D-2EC9-B400-26D493AFAAF4}"/>
              </a:ext>
            </a:extLst>
          </p:cNvPr>
          <p:cNvSpPr>
            <a:spLocks noGrp="1"/>
          </p:cNvSpPr>
          <p:nvPr>
            <p:ph type="dt" sz="half" idx="10"/>
          </p:nvPr>
        </p:nvSpPr>
        <p:spPr/>
        <p:txBody>
          <a:bodyPr/>
          <a:lstStyle/>
          <a:p>
            <a:fld id="{41ED47EE-0828-A746-A3B2-52A598EA45A2}" type="datetimeFigureOut">
              <a:rPr lang="en-US" smtClean="0"/>
              <a:t>9/30/26</a:t>
            </a:fld>
            <a:endParaRPr lang="en-US"/>
          </a:p>
        </p:txBody>
      </p:sp>
      <p:sp>
        <p:nvSpPr>
          <p:cNvPr id="3" name="Footer Placeholder 2">
            <a:extLst>
              <a:ext uri="{FF2B5EF4-FFF2-40B4-BE49-F238E27FC236}">
                <a16:creationId xmlns:a16="http://schemas.microsoft.com/office/drawing/2014/main" id="{2160051D-8562-AEAF-797B-26F0C602408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F13752E-6BB6-0926-C184-F2CA7A54A4EF}"/>
              </a:ext>
            </a:extLst>
          </p:cNvPr>
          <p:cNvSpPr>
            <a:spLocks noGrp="1"/>
          </p:cNvSpPr>
          <p:nvPr>
            <p:ph type="sldNum" sz="quarter" idx="12"/>
          </p:nvPr>
        </p:nvSpPr>
        <p:spPr/>
        <p:txBody>
          <a:bodyPr/>
          <a:lstStyle/>
          <a:p>
            <a:fld id="{941A1C21-8734-1340-B1BE-56B4F6EFA5BF}" type="slidenum">
              <a:rPr lang="en-US" smtClean="0"/>
              <a:t>‹#›</a:t>
            </a:fld>
            <a:endParaRPr lang="en-US"/>
          </a:p>
        </p:txBody>
      </p:sp>
    </p:spTree>
    <p:extLst>
      <p:ext uri="{BB962C8B-B14F-4D97-AF65-F5344CB8AC3E}">
        <p14:creationId xmlns:p14="http://schemas.microsoft.com/office/powerpoint/2010/main" val="3893079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9D002-37F8-1B08-FA03-8BB9807BE5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58A769E-1D88-6E12-93B8-2CDC5B1418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178980-E351-7BF0-7D5C-F0C359753E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B4217B-6BAC-F189-D2B4-3F739AC4219C}"/>
              </a:ext>
            </a:extLst>
          </p:cNvPr>
          <p:cNvSpPr>
            <a:spLocks noGrp="1"/>
          </p:cNvSpPr>
          <p:nvPr>
            <p:ph type="dt" sz="half" idx="10"/>
          </p:nvPr>
        </p:nvSpPr>
        <p:spPr/>
        <p:txBody>
          <a:bodyPr/>
          <a:lstStyle/>
          <a:p>
            <a:fld id="{41ED47EE-0828-A746-A3B2-52A598EA45A2}" type="datetimeFigureOut">
              <a:rPr lang="en-US" smtClean="0"/>
              <a:t>9/30/26</a:t>
            </a:fld>
            <a:endParaRPr lang="en-US"/>
          </a:p>
        </p:txBody>
      </p:sp>
      <p:sp>
        <p:nvSpPr>
          <p:cNvPr id="6" name="Footer Placeholder 5">
            <a:extLst>
              <a:ext uri="{FF2B5EF4-FFF2-40B4-BE49-F238E27FC236}">
                <a16:creationId xmlns:a16="http://schemas.microsoft.com/office/drawing/2014/main" id="{990538AD-C7B4-C8F2-9506-53F64D5312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50647C-D709-EB53-00B0-65AEDFDDA21A}"/>
              </a:ext>
            </a:extLst>
          </p:cNvPr>
          <p:cNvSpPr>
            <a:spLocks noGrp="1"/>
          </p:cNvSpPr>
          <p:nvPr>
            <p:ph type="sldNum" sz="quarter" idx="12"/>
          </p:nvPr>
        </p:nvSpPr>
        <p:spPr/>
        <p:txBody>
          <a:bodyPr/>
          <a:lstStyle/>
          <a:p>
            <a:fld id="{941A1C21-8734-1340-B1BE-56B4F6EFA5BF}" type="slidenum">
              <a:rPr lang="en-US" smtClean="0"/>
              <a:t>‹#›</a:t>
            </a:fld>
            <a:endParaRPr lang="en-US"/>
          </a:p>
        </p:txBody>
      </p:sp>
    </p:spTree>
    <p:extLst>
      <p:ext uri="{BB962C8B-B14F-4D97-AF65-F5344CB8AC3E}">
        <p14:creationId xmlns:p14="http://schemas.microsoft.com/office/powerpoint/2010/main" val="3458681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5EAF9-30FF-35BD-4469-8BFBB0C453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BF74629-709E-AFA3-F288-D13284DA11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DFACA6-8E26-2BEF-75BF-4CB314120D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4F6ED2-9367-EF96-6FD4-1EE40B1DBB08}"/>
              </a:ext>
            </a:extLst>
          </p:cNvPr>
          <p:cNvSpPr>
            <a:spLocks noGrp="1"/>
          </p:cNvSpPr>
          <p:nvPr>
            <p:ph type="dt" sz="half" idx="10"/>
          </p:nvPr>
        </p:nvSpPr>
        <p:spPr/>
        <p:txBody>
          <a:bodyPr/>
          <a:lstStyle/>
          <a:p>
            <a:fld id="{41ED47EE-0828-A746-A3B2-52A598EA45A2}" type="datetimeFigureOut">
              <a:rPr lang="en-US" smtClean="0"/>
              <a:t>9/30/26</a:t>
            </a:fld>
            <a:endParaRPr lang="en-US"/>
          </a:p>
        </p:txBody>
      </p:sp>
      <p:sp>
        <p:nvSpPr>
          <p:cNvPr id="6" name="Footer Placeholder 5">
            <a:extLst>
              <a:ext uri="{FF2B5EF4-FFF2-40B4-BE49-F238E27FC236}">
                <a16:creationId xmlns:a16="http://schemas.microsoft.com/office/drawing/2014/main" id="{6E4932B2-822B-971B-5FE7-B85EDE40A0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012AC1-44CA-31BA-ED10-DD23E6EF66FD}"/>
              </a:ext>
            </a:extLst>
          </p:cNvPr>
          <p:cNvSpPr>
            <a:spLocks noGrp="1"/>
          </p:cNvSpPr>
          <p:nvPr>
            <p:ph type="sldNum" sz="quarter" idx="12"/>
          </p:nvPr>
        </p:nvSpPr>
        <p:spPr/>
        <p:txBody>
          <a:bodyPr/>
          <a:lstStyle/>
          <a:p>
            <a:fld id="{941A1C21-8734-1340-B1BE-56B4F6EFA5BF}" type="slidenum">
              <a:rPr lang="en-US" smtClean="0"/>
              <a:t>‹#›</a:t>
            </a:fld>
            <a:endParaRPr lang="en-US"/>
          </a:p>
        </p:txBody>
      </p:sp>
    </p:spTree>
    <p:extLst>
      <p:ext uri="{BB962C8B-B14F-4D97-AF65-F5344CB8AC3E}">
        <p14:creationId xmlns:p14="http://schemas.microsoft.com/office/powerpoint/2010/main" val="319056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4195A-A541-3AE3-24F3-9B1F02E3141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880CECC-1591-8B62-8A3E-A4DFD341B0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DBC8D7-21E0-A61D-8ED7-24CB91830491}"/>
              </a:ext>
            </a:extLst>
          </p:cNvPr>
          <p:cNvSpPr>
            <a:spLocks noGrp="1"/>
          </p:cNvSpPr>
          <p:nvPr>
            <p:ph type="dt" sz="half" idx="10"/>
          </p:nvPr>
        </p:nvSpPr>
        <p:spPr/>
        <p:txBody>
          <a:bodyPr/>
          <a:lstStyle/>
          <a:p>
            <a:fld id="{41ED47EE-0828-A746-A3B2-52A598EA45A2}" type="datetimeFigureOut">
              <a:rPr lang="en-US" smtClean="0"/>
              <a:t>9/30/26</a:t>
            </a:fld>
            <a:endParaRPr lang="en-US"/>
          </a:p>
        </p:txBody>
      </p:sp>
      <p:sp>
        <p:nvSpPr>
          <p:cNvPr id="5" name="Footer Placeholder 4">
            <a:extLst>
              <a:ext uri="{FF2B5EF4-FFF2-40B4-BE49-F238E27FC236}">
                <a16:creationId xmlns:a16="http://schemas.microsoft.com/office/drawing/2014/main" id="{13EE2A27-FBCB-3F7D-E281-6E04816ECC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F54C07-C592-8BFF-8FA7-D47DB49E2E31}"/>
              </a:ext>
            </a:extLst>
          </p:cNvPr>
          <p:cNvSpPr>
            <a:spLocks noGrp="1"/>
          </p:cNvSpPr>
          <p:nvPr>
            <p:ph type="sldNum" sz="quarter" idx="12"/>
          </p:nvPr>
        </p:nvSpPr>
        <p:spPr/>
        <p:txBody>
          <a:bodyPr/>
          <a:lstStyle/>
          <a:p>
            <a:fld id="{941A1C21-8734-1340-B1BE-56B4F6EFA5BF}" type="slidenum">
              <a:rPr lang="en-US" smtClean="0"/>
              <a:t>‹#›</a:t>
            </a:fld>
            <a:endParaRPr lang="en-US"/>
          </a:p>
        </p:txBody>
      </p:sp>
    </p:spTree>
    <p:extLst>
      <p:ext uri="{BB962C8B-B14F-4D97-AF65-F5344CB8AC3E}">
        <p14:creationId xmlns:p14="http://schemas.microsoft.com/office/powerpoint/2010/main" val="509106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E71FB6-50FC-FF79-8E63-A7AE562819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0355F84-695B-FD7D-CB56-065D8FF2E4B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F93DE0-88D3-1ABB-339F-C7EE4FB0E87C}"/>
              </a:ext>
            </a:extLst>
          </p:cNvPr>
          <p:cNvSpPr>
            <a:spLocks noGrp="1"/>
          </p:cNvSpPr>
          <p:nvPr>
            <p:ph type="dt" sz="half" idx="10"/>
          </p:nvPr>
        </p:nvSpPr>
        <p:spPr/>
        <p:txBody>
          <a:bodyPr/>
          <a:lstStyle/>
          <a:p>
            <a:fld id="{41ED47EE-0828-A746-A3B2-52A598EA45A2}" type="datetimeFigureOut">
              <a:rPr lang="en-US" smtClean="0"/>
              <a:t>9/30/26</a:t>
            </a:fld>
            <a:endParaRPr lang="en-US"/>
          </a:p>
        </p:txBody>
      </p:sp>
      <p:sp>
        <p:nvSpPr>
          <p:cNvPr id="5" name="Footer Placeholder 4">
            <a:extLst>
              <a:ext uri="{FF2B5EF4-FFF2-40B4-BE49-F238E27FC236}">
                <a16:creationId xmlns:a16="http://schemas.microsoft.com/office/drawing/2014/main" id="{76094566-1835-89C8-2CD2-25C9DA12D4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795157-3D9D-3842-31DC-DA7847F26F8F}"/>
              </a:ext>
            </a:extLst>
          </p:cNvPr>
          <p:cNvSpPr>
            <a:spLocks noGrp="1"/>
          </p:cNvSpPr>
          <p:nvPr>
            <p:ph type="sldNum" sz="quarter" idx="12"/>
          </p:nvPr>
        </p:nvSpPr>
        <p:spPr/>
        <p:txBody>
          <a:bodyPr/>
          <a:lstStyle/>
          <a:p>
            <a:fld id="{941A1C21-8734-1340-B1BE-56B4F6EFA5BF}" type="slidenum">
              <a:rPr lang="en-US" smtClean="0"/>
              <a:t>‹#›</a:t>
            </a:fld>
            <a:endParaRPr lang="en-US"/>
          </a:p>
        </p:txBody>
      </p:sp>
    </p:spTree>
    <p:extLst>
      <p:ext uri="{BB962C8B-B14F-4D97-AF65-F5344CB8AC3E}">
        <p14:creationId xmlns:p14="http://schemas.microsoft.com/office/powerpoint/2010/main" val="21822724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553920-E46E-2F77-3C30-7579831109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EDB95DF-40B2-A313-B856-E5153C79C7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8F34EE-D0AF-4261-AA88-33EC985E36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1ED47EE-0828-A746-A3B2-52A598EA45A2}" type="datetimeFigureOut">
              <a:rPr lang="en-US" smtClean="0"/>
              <a:t>9/30/26</a:t>
            </a:fld>
            <a:endParaRPr lang="en-US"/>
          </a:p>
        </p:txBody>
      </p:sp>
      <p:sp>
        <p:nvSpPr>
          <p:cNvPr id="5" name="Footer Placeholder 4">
            <a:extLst>
              <a:ext uri="{FF2B5EF4-FFF2-40B4-BE49-F238E27FC236}">
                <a16:creationId xmlns:a16="http://schemas.microsoft.com/office/drawing/2014/main" id="{6C68F0A5-9AA8-E8AC-0A49-C9C109F14F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BBC32C7-AA7B-4C97-CB62-905F792B6F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41A1C21-8734-1340-B1BE-56B4F6EFA5BF}" type="slidenum">
              <a:rPr lang="en-US" smtClean="0"/>
              <a:t>‹#›</a:t>
            </a:fld>
            <a:endParaRPr lang="en-US"/>
          </a:p>
        </p:txBody>
      </p:sp>
    </p:spTree>
    <p:extLst>
      <p:ext uri="{BB962C8B-B14F-4D97-AF65-F5344CB8AC3E}">
        <p14:creationId xmlns:p14="http://schemas.microsoft.com/office/powerpoint/2010/main" val="25847980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sci-tech-today.com/stats/streaming-statistics-updated/"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pewforum.org/2016/08/23/choosing-a-new-church-or-house-of-worship/?utm_source=adaptivemailer&amp;utm_medium=email&amp;utm_campaign=16-08-23%20choosing%20congregations&amp;org=982&amp;lvl=100&amp;ite=217&amp;lea=24514&amp;ctr=0&amp;par=1&amp;trk="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www.barna.com/research/in-person-over-online-church/"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tandfonline.com/doi/full/10.1080/13674676.2022.2081317"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hyperlink" Target="https://www.patheos.com/blogs/johnbeckett/2020/06/online-pagan-rituals-were-learning-as-we-go.html" TargetMode="External"/><Relationship Id="rId5" Type="http://schemas.openxmlformats.org/officeDocument/2006/relationships/hyperlink" Target="https://www.polyesterzine.com/features/the-rise-of-digital-worship-can-online-spaces-function-as-sacred-sites" TargetMode="External"/><Relationship Id="rId4" Type="http://schemas.openxmlformats.org/officeDocument/2006/relationships/hyperlink" Target="https://religioustech.org/online-virtual-ritual/"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hyperlink" Target="https://dl.acm.org/doi/proceedings/10.1145/3800645"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s://clfuu.org/" TargetMode="Externa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www.sacredspace.ie/" TargetMode="External"/><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5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Video 4" descr="People Raising Their Hands">
            <a:extLst>
              <a:ext uri="{FF2B5EF4-FFF2-40B4-BE49-F238E27FC236}">
                <a16:creationId xmlns:a16="http://schemas.microsoft.com/office/drawing/2014/main" id="{B261E09D-86B2-F2B5-CD66-9BC7F3718631}"/>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t="210" r="-1" b="73"/>
          <a:stretch>
            <a:fillRect/>
          </a:stretch>
        </p:blipFill>
        <p:spPr>
          <a:xfrm>
            <a:off x="20" y="-22"/>
            <a:ext cx="12191977" cy="6858022"/>
          </a:xfrm>
          <a:prstGeom prst="rect">
            <a:avLst/>
          </a:prstGeom>
        </p:spPr>
      </p:pic>
      <p:sp>
        <p:nvSpPr>
          <p:cNvPr id="11" name="Rectangle 10">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A1F15F-3184-2FEB-68BB-148F3CEE7B82}"/>
              </a:ext>
            </a:extLst>
          </p:cNvPr>
          <p:cNvSpPr>
            <a:spLocks noGrp="1"/>
          </p:cNvSpPr>
          <p:nvPr>
            <p:ph type="ctrTitle"/>
          </p:nvPr>
        </p:nvSpPr>
        <p:spPr>
          <a:xfrm>
            <a:off x="643466" y="643467"/>
            <a:ext cx="5452529" cy="3569242"/>
          </a:xfrm>
        </p:spPr>
        <p:txBody>
          <a:bodyPr anchor="t">
            <a:normAutofit/>
          </a:bodyPr>
          <a:lstStyle/>
          <a:p>
            <a:pPr algn="l"/>
            <a:r>
              <a:rPr lang="en-US" sz="5200">
                <a:solidFill>
                  <a:srgbClr val="FFFFFF"/>
                </a:solidFill>
              </a:rPr>
              <a:t>Online  Religion: The Good, the Bad and the Ugly</a:t>
            </a:r>
          </a:p>
        </p:txBody>
      </p:sp>
      <p:sp>
        <p:nvSpPr>
          <p:cNvPr id="3" name="Subtitle 2">
            <a:extLst>
              <a:ext uri="{FF2B5EF4-FFF2-40B4-BE49-F238E27FC236}">
                <a16:creationId xmlns:a16="http://schemas.microsoft.com/office/drawing/2014/main" id="{6A246E5B-A9C3-0BE3-E9B5-2D9FE68F9870}"/>
              </a:ext>
            </a:extLst>
          </p:cNvPr>
          <p:cNvSpPr>
            <a:spLocks noGrp="1"/>
          </p:cNvSpPr>
          <p:nvPr>
            <p:ph type="subTitle" idx="1"/>
          </p:nvPr>
        </p:nvSpPr>
        <p:spPr>
          <a:xfrm>
            <a:off x="643466" y="4551037"/>
            <a:ext cx="5449479" cy="1578054"/>
          </a:xfrm>
        </p:spPr>
        <p:txBody>
          <a:bodyPr anchor="b">
            <a:normAutofit/>
          </a:bodyPr>
          <a:lstStyle/>
          <a:p>
            <a:pPr algn="l"/>
            <a:r>
              <a:rPr lang="en-US" dirty="0">
                <a:solidFill>
                  <a:srgbClr val="FFFFFF"/>
                </a:solidFill>
              </a:rPr>
              <a:t>Terry Anderson</a:t>
            </a:r>
          </a:p>
          <a:p>
            <a:pPr algn="l"/>
            <a:r>
              <a:rPr lang="en-US" dirty="0">
                <a:solidFill>
                  <a:srgbClr val="FFFFFF"/>
                </a:solidFill>
              </a:rPr>
              <a:t>NAUA Summit </a:t>
            </a:r>
          </a:p>
          <a:p>
            <a:pPr algn="l"/>
            <a:r>
              <a:rPr lang="en-US" dirty="0">
                <a:solidFill>
                  <a:srgbClr val="FFFFFF"/>
                </a:solidFill>
              </a:rPr>
              <a:t>October 2026</a:t>
            </a:r>
          </a:p>
        </p:txBody>
      </p:sp>
      <p:sp>
        <p:nvSpPr>
          <p:cNvPr id="13" name="Rectangle 12">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79A7445-AAA6-E331-E07A-207F329EB3B8}"/>
              </a:ext>
            </a:extLst>
          </p:cNvPr>
          <p:cNvPicPr>
            <a:picLocks noChangeAspect="1"/>
          </p:cNvPicPr>
          <p:nvPr/>
        </p:nvPicPr>
        <p:blipFill>
          <a:blip r:embed="rId5"/>
          <a:stretch>
            <a:fillRect/>
          </a:stretch>
        </p:blipFill>
        <p:spPr>
          <a:xfrm>
            <a:off x="6220794" y="2428088"/>
            <a:ext cx="4964229" cy="3569242"/>
          </a:xfrm>
          <a:prstGeom prst="rect">
            <a:avLst/>
          </a:prstGeom>
        </p:spPr>
      </p:pic>
    </p:spTree>
    <p:extLst>
      <p:ext uri="{BB962C8B-B14F-4D97-AF65-F5344CB8AC3E}">
        <p14:creationId xmlns:p14="http://schemas.microsoft.com/office/powerpoint/2010/main" val="1750068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B5B423A-57CC-4C58-AA26-8E2E862B03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99FE869-BD29-7632-7686-ADE0F96A8686}"/>
              </a:ext>
            </a:extLst>
          </p:cNvPr>
          <p:cNvSpPr>
            <a:spLocks noGrp="1"/>
          </p:cNvSpPr>
          <p:nvPr>
            <p:ph type="title"/>
          </p:nvPr>
        </p:nvSpPr>
        <p:spPr>
          <a:xfrm>
            <a:off x="838200" y="673770"/>
            <a:ext cx="3220329" cy="2027227"/>
          </a:xfrm>
        </p:spPr>
        <p:txBody>
          <a:bodyPr anchor="t">
            <a:normAutofit/>
          </a:bodyPr>
          <a:lstStyle/>
          <a:p>
            <a:r>
              <a:rPr lang="en-US" sz="5400">
                <a:solidFill>
                  <a:srgbClr val="FFFFFF"/>
                </a:solidFill>
              </a:rPr>
              <a:t>Overview</a:t>
            </a:r>
          </a:p>
        </p:txBody>
      </p:sp>
      <p:graphicFrame>
        <p:nvGraphicFramePr>
          <p:cNvPr id="5" name="Content Placeholder 2">
            <a:extLst>
              <a:ext uri="{FF2B5EF4-FFF2-40B4-BE49-F238E27FC236}">
                <a16:creationId xmlns:a16="http://schemas.microsoft.com/office/drawing/2014/main" id="{8210C268-F3F2-B84F-8D00-ED50AF926D38}"/>
              </a:ext>
            </a:extLst>
          </p:cNvPr>
          <p:cNvGraphicFramePr>
            <a:graphicFrameLocks noGrp="1"/>
          </p:cNvGraphicFramePr>
          <p:nvPr>
            <p:ph idx="1"/>
            <p:extLst>
              <p:ext uri="{D42A27DB-BD31-4B8C-83A1-F6EECF244321}">
                <p14:modId xmlns:p14="http://schemas.microsoft.com/office/powerpoint/2010/main" val="3410008334"/>
              </p:ext>
            </p:extLst>
          </p:nvPr>
        </p:nvGraphicFramePr>
        <p:xfrm>
          <a:off x="5542672" y="541606"/>
          <a:ext cx="5811128" cy="56782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7009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609FF9A-4FCE-468E-A86A-C9AB525EAE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21E12D4-3A88-428D-8E5E-AF1AFD923D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19" name="Picture 18" descr="Digital rendering of a virus formation">
            <a:extLst>
              <a:ext uri="{FF2B5EF4-FFF2-40B4-BE49-F238E27FC236}">
                <a16:creationId xmlns:a16="http://schemas.microsoft.com/office/drawing/2014/main" id="{5132B836-BA72-DABB-DE70-4AF9F5A62E84}"/>
              </a:ext>
            </a:extLst>
          </p:cNvPr>
          <p:cNvPicPr>
            <a:picLocks noChangeAspect="1"/>
          </p:cNvPicPr>
          <p:nvPr/>
        </p:nvPicPr>
        <p:blipFill>
          <a:blip r:embed="rId3">
            <a:alphaModFix amt="60000"/>
          </a:blip>
          <a:srcRect t="7222" b="13273"/>
          <a:stretch>
            <a:fillRect/>
          </a:stretch>
        </p:blipFill>
        <p:spPr>
          <a:xfrm>
            <a:off x="-1" y="10"/>
            <a:ext cx="12192001" cy="6857990"/>
          </a:xfrm>
          <a:prstGeom prst="rect">
            <a:avLst/>
          </a:prstGeom>
        </p:spPr>
      </p:pic>
      <p:sp>
        <p:nvSpPr>
          <p:cNvPr id="4" name="Title 3">
            <a:extLst>
              <a:ext uri="{FF2B5EF4-FFF2-40B4-BE49-F238E27FC236}">
                <a16:creationId xmlns:a16="http://schemas.microsoft.com/office/drawing/2014/main" id="{16E51B69-CBFE-4D3E-8B82-274E6C97E256}"/>
              </a:ext>
            </a:extLst>
          </p:cNvPr>
          <p:cNvSpPr>
            <a:spLocks noGrp="1"/>
          </p:cNvSpPr>
          <p:nvPr>
            <p:ph type="ctrTitle"/>
          </p:nvPr>
        </p:nvSpPr>
        <p:spPr>
          <a:xfrm>
            <a:off x="838200" y="914402"/>
            <a:ext cx="10515600" cy="2985923"/>
          </a:xfrm>
        </p:spPr>
        <p:txBody>
          <a:bodyPr>
            <a:normAutofit/>
          </a:bodyPr>
          <a:lstStyle/>
          <a:p>
            <a:r>
              <a:rPr lang="en-US" sz="5200" dirty="0">
                <a:solidFill>
                  <a:srgbClr val="FFFFFF"/>
                </a:solidFill>
              </a:rPr>
              <a:t>The Pandemic</a:t>
            </a:r>
          </a:p>
        </p:txBody>
      </p:sp>
      <p:sp>
        <p:nvSpPr>
          <p:cNvPr id="5" name="Subtitle 4">
            <a:extLst>
              <a:ext uri="{FF2B5EF4-FFF2-40B4-BE49-F238E27FC236}">
                <a16:creationId xmlns:a16="http://schemas.microsoft.com/office/drawing/2014/main" id="{8C733E85-B009-B6D1-C5CD-835DD25230B9}"/>
              </a:ext>
            </a:extLst>
          </p:cNvPr>
          <p:cNvSpPr>
            <a:spLocks noGrp="1"/>
          </p:cNvSpPr>
          <p:nvPr>
            <p:ph type="subTitle" idx="1"/>
          </p:nvPr>
        </p:nvSpPr>
        <p:spPr>
          <a:xfrm>
            <a:off x="838200" y="4072040"/>
            <a:ext cx="10515600" cy="1384310"/>
          </a:xfrm>
        </p:spPr>
        <p:txBody>
          <a:bodyPr>
            <a:normAutofit/>
          </a:bodyPr>
          <a:lstStyle/>
          <a:p>
            <a:endParaRPr lang="en-US">
              <a:solidFill>
                <a:srgbClr val="FFFFFF"/>
              </a:solidFill>
            </a:endParaRPr>
          </a:p>
        </p:txBody>
      </p:sp>
    </p:spTree>
    <p:extLst>
      <p:ext uri="{BB962C8B-B14F-4D97-AF65-F5344CB8AC3E}">
        <p14:creationId xmlns:p14="http://schemas.microsoft.com/office/powerpoint/2010/main" val="781399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796629E-33B5-E991-F921-B43478FFF28B}"/>
              </a:ext>
            </a:extLst>
          </p:cNvPr>
          <p:cNvSpPr>
            <a:spLocks noGrp="1"/>
          </p:cNvSpPr>
          <p:nvPr>
            <p:ph idx="4294967295"/>
          </p:nvPr>
        </p:nvSpPr>
        <p:spPr>
          <a:xfrm>
            <a:off x="154983" y="340964"/>
            <a:ext cx="7330698" cy="5600014"/>
          </a:xfrm>
        </p:spPr>
        <p:txBody>
          <a:bodyPr vert="horz" lIns="91440" tIns="45720" rIns="91440" bIns="45720" rtlCol="0" anchor="t">
            <a:normAutofit fontScale="77500" lnSpcReduction="20000"/>
          </a:bodyPr>
          <a:lstStyle/>
          <a:p>
            <a:pPr marL="0" indent="0">
              <a:buNone/>
            </a:pPr>
            <a:r>
              <a:rPr lang="en-US" sz="3000" dirty="0"/>
              <a:t>The Pandemic</a:t>
            </a:r>
          </a:p>
          <a:p>
            <a:r>
              <a:rPr lang="en-US" sz="3000" dirty="0"/>
              <a:t>Off line Church participation dropped to zero.</a:t>
            </a:r>
          </a:p>
          <a:p>
            <a:r>
              <a:rPr lang="en-US" sz="3000" dirty="0"/>
              <a:t>Large majority of Unitarians very quickly adapted to Internet media. Most everyone gained Zoom competence</a:t>
            </a:r>
          </a:p>
          <a:p>
            <a:r>
              <a:rPr lang="en-US" sz="3000" dirty="0"/>
              <a:t>After pandemic, some recovery off-line, never reaching 2020 figures</a:t>
            </a:r>
          </a:p>
          <a:p>
            <a:r>
              <a:rPr lang="en-US" sz="3000" dirty="0"/>
              <a:t>Many churches continue to broadcast and hold church business online</a:t>
            </a:r>
          </a:p>
          <a:p>
            <a:r>
              <a:rPr lang="en-US" sz="3000" dirty="0"/>
              <a:t>Some churches continue to have dynamic and growing online congregations</a:t>
            </a:r>
          </a:p>
          <a:p>
            <a:r>
              <a:rPr lang="en-US" sz="3000" dirty="0"/>
              <a:t>“innovations imagined and conceived as temporary have generated regular and stabilized practices, leading to institutionalization and consolidation” (Scott, 2013). </a:t>
            </a:r>
          </a:p>
          <a:p>
            <a:r>
              <a:rPr lang="en-US" sz="3000" dirty="0"/>
              <a:t>Religious practice/discussion in social media explodes</a:t>
            </a:r>
          </a:p>
          <a:p>
            <a:endParaRPr lang="en-US" sz="1400" dirty="0"/>
          </a:p>
          <a:p>
            <a:endParaRPr lang="en-US" sz="1400" dirty="0"/>
          </a:p>
        </p:txBody>
      </p:sp>
      <p:sp>
        <p:nvSpPr>
          <p:cNvPr id="19" name="Rectangle 18">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Top shot of a representation of networks with stick figures.">
            <a:extLst>
              <a:ext uri="{FF2B5EF4-FFF2-40B4-BE49-F238E27FC236}">
                <a16:creationId xmlns:a16="http://schemas.microsoft.com/office/drawing/2014/main" id="{605A2D32-39E6-D81F-41F1-CE359D21C676}"/>
              </a:ext>
            </a:extLst>
          </p:cNvPr>
          <p:cNvPicPr>
            <a:picLocks noChangeAspect="1"/>
          </p:cNvPicPr>
          <p:nvPr/>
        </p:nvPicPr>
        <p:blipFill>
          <a:blip r:embed="rId3"/>
          <a:srcRect t="8777" b="6637"/>
          <a:stretch>
            <a:fillRect/>
          </a:stretch>
        </p:blipFill>
        <p:spPr>
          <a:xfrm>
            <a:off x="7485681" y="2256033"/>
            <a:ext cx="4170530" cy="2345909"/>
          </a:xfrm>
          <a:prstGeom prst="rect">
            <a:avLst/>
          </a:prstGeom>
        </p:spPr>
      </p:pic>
    </p:spTree>
    <p:extLst>
      <p:ext uri="{BB962C8B-B14F-4D97-AF65-F5344CB8AC3E}">
        <p14:creationId xmlns:p14="http://schemas.microsoft.com/office/powerpoint/2010/main" val="3639391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5921D-453C-D438-0CA5-4BC4B8638219}"/>
              </a:ext>
            </a:extLst>
          </p:cNvPr>
          <p:cNvSpPr>
            <a:spLocks noGrp="1"/>
          </p:cNvSpPr>
          <p:nvPr>
            <p:ph type="title"/>
          </p:nvPr>
        </p:nvSpPr>
        <p:spPr>
          <a:xfrm>
            <a:off x="0" y="334645"/>
            <a:ext cx="10515600" cy="1325563"/>
          </a:xfrm>
        </p:spPr>
        <p:txBody>
          <a:bodyPr/>
          <a:lstStyle/>
          <a:p>
            <a:pPr algn="ctr"/>
            <a:endParaRPr lang="en-US" dirty="0"/>
          </a:p>
        </p:txBody>
      </p:sp>
      <p:sp>
        <p:nvSpPr>
          <p:cNvPr id="3" name="Content Placeholder 2">
            <a:extLst>
              <a:ext uri="{FF2B5EF4-FFF2-40B4-BE49-F238E27FC236}">
                <a16:creationId xmlns:a16="http://schemas.microsoft.com/office/drawing/2014/main" id="{BAC2A769-A553-825E-AB69-37AAA27B3D5C}"/>
              </a:ext>
            </a:extLst>
          </p:cNvPr>
          <p:cNvSpPr>
            <a:spLocks noGrp="1"/>
          </p:cNvSpPr>
          <p:nvPr>
            <p:ph idx="1"/>
          </p:nvPr>
        </p:nvSpPr>
        <p:spPr>
          <a:xfrm>
            <a:off x="1422817" y="5048510"/>
            <a:ext cx="10515600" cy="4351338"/>
          </a:xfrm>
        </p:spPr>
        <p:txBody>
          <a:bodyPr/>
          <a:lstStyle/>
          <a:p>
            <a:pPr marL="0" indent="0">
              <a:buNone/>
            </a:pPr>
            <a:endParaRPr lang="en-US" dirty="0"/>
          </a:p>
        </p:txBody>
      </p:sp>
      <p:pic>
        <p:nvPicPr>
          <p:cNvPr id="4" name="Picture 3">
            <a:extLst>
              <a:ext uri="{FF2B5EF4-FFF2-40B4-BE49-F238E27FC236}">
                <a16:creationId xmlns:a16="http://schemas.microsoft.com/office/drawing/2014/main" id="{E9AD4D48-E4D1-73C1-1AD3-F0D406954E5D}"/>
              </a:ext>
            </a:extLst>
          </p:cNvPr>
          <p:cNvPicPr>
            <a:picLocks noChangeAspect="1"/>
          </p:cNvPicPr>
          <p:nvPr/>
        </p:nvPicPr>
        <p:blipFill>
          <a:blip r:embed="rId2"/>
          <a:stretch>
            <a:fillRect/>
          </a:stretch>
        </p:blipFill>
        <p:spPr>
          <a:xfrm>
            <a:off x="2069872" y="594360"/>
            <a:ext cx="7690931" cy="5297488"/>
          </a:xfrm>
          <a:prstGeom prst="rect">
            <a:avLst/>
          </a:prstGeom>
        </p:spPr>
      </p:pic>
    </p:spTree>
    <p:extLst>
      <p:ext uri="{BB962C8B-B14F-4D97-AF65-F5344CB8AC3E}">
        <p14:creationId xmlns:p14="http://schemas.microsoft.com/office/powerpoint/2010/main" val="4219916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7745A1-0A90-76C7-0E7C-242352B29F56}"/>
              </a:ext>
            </a:extLst>
          </p:cNvPr>
          <p:cNvSpPr txBox="1"/>
          <p:nvPr/>
        </p:nvSpPr>
        <p:spPr>
          <a:xfrm>
            <a:off x="3050498" y="698665"/>
            <a:ext cx="6100996" cy="5468164"/>
          </a:xfrm>
          <a:prstGeom prst="rect">
            <a:avLst/>
          </a:prstGeom>
          <a:noFill/>
        </p:spPr>
        <p:txBody>
          <a:bodyPr wrap="square">
            <a:spAutoFit/>
          </a:bodyPr>
          <a:lstStyle/>
          <a:p>
            <a:pPr algn="l" fontAlgn="base">
              <a:spcBef>
                <a:spcPts val="2250"/>
              </a:spcBef>
              <a:spcAft>
                <a:spcPts val="900"/>
              </a:spcAft>
              <a:buFont typeface="+mj-lt"/>
              <a:buAutoNum type="arabicPeriod"/>
            </a:pPr>
            <a:r>
              <a:rPr lang="en-CA" b="1" i="0" dirty="0">
                <a:solidFill>
                  <a:srgbClr val="262626"/>
                </a:solidFill>
                <a:effectLst/>
                <a:latin typeface="Inter"/>
              </a:rPr>
              <a:t>   300 million</a:t>
            </a:r>
            <a:r>
              <a:rPr lang="en-CA" b="0" i="0" dirty="0">
                <a:solidFill>
                  <a:srgbClr val="262626"/>
                </a:solidFill>
                <a:effectLst/>
                <a:latin typeface="Inter"/>
              </a:rPr>
              <a:t> people are projected to watch church streams in 2026, up from </a:t>
            </a:r>
            <a:r>
              <a:rPr lang="en-CA" b="1" i="0" dirty="0">
                <a:solidFill>
                  <a:srgbClr val="262626"/>
                </a:solidFill>
                <a:effectLst/>
                <a:latin typeface="Inter"/>
              </a:rPr>
              <a:t>250 million</a:t>
            </a:r>
            <a:r>
              <a:rPr lang="en-CA" b="0" i="0" dirty="0">
                <a:solidFill>
                  <a:srgbClr val="262626"/>
                </a:solidFill>
                <a:effectLst/>
                <a:latin typeface="Inter"/>
              </a:rPr>
              <a:t> in 2025.</a:t>
            </a:r>
          </a:p>
          <a:p>
            <a:pPr algn="l" fontAlgn="base">
              <a:spcBef>
                <a:spcPts val="2250"/>
              </a:spcBef>
              <a:spcAft>
                <a:spcPts val="900"/>
              </a:spcAft>
              <a:buFont typeface="+mj-lt"/>
              <a:buAutoNum type="arabicPeriod"/>
            </a:pPr>
            <a:r>
              <a:rPr lang="en-CA" b="1" i="0" dirty="0">
                <a:solidFill>
                  <a:srgbClr val="262626"/>
                </a:solidFill>
                <a:effectLst/>
                <a:latin typeface="Inter"/>
              </a:rPr>
              <a:t>    75%</a:t>
            </a:r>
            <a:r>
              <a:rPr lang="en-CA" b="0" i="0" dirty="0">
                <a:solidFill>
                  <a:srgbClr val="262626"/>
                </a:solidFill>
                <a:effectLst/>
                <a:latin typeface="Inter"/>
              </a:rPr>
              <a:t> of churches are expected to offer </a:t>
            </a:r>
            <a:r>
              <a:rPr lang="en-CA" b="0" i="0" u="sng" dirty="0">
                <a:solidFill>
                  <a:srgbClr val="088732"/>
                </a:solidFill>
                <a:effectLst/>
                <a:latin typeface="Inter"/>
                <a:hlinkClick r:id="rId2"/>
              </a:rPr>
              <a:t>streaming</a:t>
            </a:r>
            <a:r>
              <a:rPr lang="en-CA" b="0" i="0" dirty="0">
                <a:solidFill>
                  <a:srgbClr val="262626"/>
                </a:solidFill>
                <a:effectLst/>
                <a:latin typeface="Inter"/>
              </a:rPr>
              <a:t> services in 2026.</a:t>
            </a:r>
          </a:p>
          <a:p>
            <a:pPr algn="l" fontAlgn="base">
              <a:spcBef>
                <a:spcPts val="2250"/>
              </a:spcBef>
              <a:spcAft>
                <a:spcPts val="900"/>
              </a:spcAft>
              <a:buFont typeface="+mj-lt"/>
              <a:buAutoNum type="arabicPeriod"/>
            </a:pPr>
            <a:r>
              <a:rPr lang="en-CA" b="1" i="0" dirty="0">
                <a:solidFill>
                  <a:srgbClr val="262626"/>
                </a:solidFill>
                <a:effectLst/>
                <a:latin typeface="Inter"/>
              </a:rPr>
              <a:t>    45%</a:t>
            </a:r>
            <a:r>
              <a:rPr lang="en-CA" b="0" i="0" dirty="0">
                <a:solidFill>
                  <a:srgbClr val="262626"/>
                </a:solidFill>
                <a:effectLst/>
                <a:latin typeface="Inter"/>
              </a:rPr>
              <a:t> of church streaming happens on mobile phones, making smartphones the leading viewing device.</a:t>
            </a:r>
          </a:p>
          <a:p>
            <a:pPr algn="l" fontAlgn="base">
              <a:spcBef>
                <a:spcPts val="2250"/>
              </a:spcBef>
              <a:spcAft>
                <a:spcPts val="900"/>
              </a:spcAft>
              <a:buFont typeface="+mj-lt"/>
              <a:buAutoNum type="arabicPeriod"/>
            </a:pPr>
            <a:r>
              <a:rPr lang="en-CA" b="1" i="0" dirty="0">
                <a:solidFill>
                  <a:srgbClr val="262626"/>
                </a:solidFill>
                <a:effectLst/>
                <a:latin typeface="Inter"/>
              </a:rPr>
              <a:t>    23%</a:t>
            </a:r>
            <a:r>
              <a:rPr lang="en-CA" b="0" i="0" dirty="0">
                <a:solidFill>
                  <a:srgbClr val="262626"/>
                </a:solidFill>
                <a:effectLst/>
                <a:latin typeface="Inter"/>
              </a:rPr>
              <a:t> of U.S. adults watch religious services online or on TV at least once a month.</a:t>
            </a:r>
          </a:p>
          <a:p>
            <a:pPr algn="l" fontAlgn="base">
              <a:spcBef>
                <a:spcPts val="2250"/>
              </a:spcBef>
              <a:spcAft>
                <a:spcPts val="900"/>
              </a:spcAft>
              <a:buFont typeface="+mj-lt"/>
              <a:buAutoNum type="arabicPeriod"/>
            </a:pPr>
            <a:r>
              <a:rPr lang="en-CA" b="1" i="0" dirty="0">
                <a:solidFill>
                  <a:srgbClr val="262626"/>
                </a:solidFill>
                <a:effectLst/>
                <a:latin typeface="Inter"/>
              </a:rPr>
              <a:t>    26%</a:t>
            </a:r>
            <a:r>
              <a:rPr lang="en-CA" b="0" i="0" dirty="0">
                <a:solidFill>
                  <a:srgbClr val="262626"/>
                </a:solidFill>
                <a:effectLst/>
                <a:latin typeface="Inter"/>
              </a:rPr>
              <a:t> of U.S. churchgoers mainly worship virtually or alternate between online and in-person services.</a:t>
            </a:r>
          </a:p>
          <a:p>
            <a:pPr algn="l" fontAlgn="base">
              <a:spcBef>
                <a:spcPts val="2250"/>
              </a:spcBef>
              <a:spcAft>
                <a:spcPts val="900"/>
              </a:spcAft>
              <a:buFont typeface="+mj-lt"/>
              <a:buAutoNum type="arabicPeriod"/>
            </a:pPr>
            <a:r>
              <a:rPr lang="en-CA" b="0" i="0" dirty="0">
                <a:solidFill>
                  <a:srgbClr val="262626"/>
                </a:solidFill>
                <a:effectLst/>
                <a:latin typeface="Inter"/>
              </a:rPr>
              <a:t>   In 2025, </a:t>
            </a:r>
            <a:r>
              <a:rPr lang="en-CA" b="1" i="0" dirty="0">
                <a:solidFill>
                  <a:srgbClr val="262626"/>
                </a:solidFill>
                <a:effectLst/>
                <a:latin typeface="Inter"/>
              </a:rPr>
              <a:t>19%</a:t>
            </a:r>
            <a:r>
              <a:rPr lang="en-CA" b="0" i="0" dirty="0">
                <a:solidFill>
                  <a:srgbClr val="262626"/>
                </a:solidFill>
                <a:effectLst/>
                <a:latin typeface="Inter"/>
              </a:rPr>
              <a:t> of total worship attendance came from online viewers.</a:t>
            </a:r>
          </a:p>
        </p:txBody>
      </p:sp>
      <p:sp>
        <p:nvSpPr>
          <p:cNvPr id="4" name="TextBox 3">
            <a:extLst>
              <a:ext uri="{FF2B5EF4-FFF2-40B4-BE49-F238E27FC236}">
                <a16:creationId xmlns:a16="http://schemas.microsoft.com/office/drawing/2014/main" id="{46173C69-193E-CFE7-4A51-CF375DAF7155}"/>
              </a:ext>
            </a:extLst>
          </p:cNvPr>
          <p:cNvSpPr txBox="1"/>
          <p:nvPr/>
        </p:nvSpPr>
        <p:spPr>
          <a:xfrm>
            <a:off x="1184223" y="6211669"/>
            <a:ext cx="7458196" cy="646331"/>
          </a:xfrm>
          <a:prstGeom prst="rect">
            <a:avLst/>
          </a:prstGeom>
          <a:noFill/>
        </p:spPr>
        <p:txBody>
          <a:bodyPr wrap="none" rtlCol="0">
            <a:spAutoFit/>
          </a:bodyPr>
          <a:lstStyle/>
          <a:p>
            <a:r>
              <a:rPr lang="en-US" dirty="0"/>
              <a:t>Data  from Sci-Tech today  </a:t>
            </a:r>
          </a:p>
          <a:p>
            <a:r>
              <a:rPr lang="en-US" dirty="0"/>
              <a:t>https://</a:t>
            </a:r>
            <a:r>
              <a:rPr lang="en-US" dirty="0" err="1"/>
              <a:t>www.sci</a:t>
            </a:r>
            <a:r>
              <a:rPr lang="en-US" dirty="0"/>
              <a:t>-tech-</a:t>
            </a:r>
            <a:r>
              <a:rPr lang="en-US" dirty="0" err="1"/>
              <a:t>today.com</a:t>
            </a:r>
            <a:r>
              <a:rPr lang="en-US" dirty="0"/>
              <a:t>/stats/online-church-statistics-updated/ </a:t>
            </a:r>
          </a:p>
        </p:txBody>
      </p:sp>
      <p:sp>
        <p:nvSpPr>
          <p:cNvPr id="5" name="TextBox 4">
            <a:extLst>
              <a:ext uri="{FF2B5EF4-FFF2-40B4-BE49-F238E27FC236}">
                <a16:creationId xmlns:a16="http://schemas.microsoft.com/office/drawing/2014/main" id="{0FFCC835-D109-B70F-5851-E810958D0961}"/>
              </a:ext>
            </a:extLst>
          </p:cNvPr>
          <p:cNvSpPr txBox="1"/>
          <p:nvPr/>
        </p:nvSpPr>
        <p:spPr>
          <a:xfrm>
            <a:off x="1102004" y="167951"/>
            <a:ext cx="9987991" cy="523220"/>
          </a:xfrm>
          <a:prstGeom prst="rect">
            <a:avLst/>
          </a:prstGeom>
          <a:noFill/>
        </p:spPr>
        <p:txBody>
          <a:bodyPr wrap="none" rtlCol="0">
            <a:spAutoFit/>
          </a:bodyPr>
          <a:lstStyle/>
          <a:p>
            <a:r>
              <a:rPr lang="en-US" sz="2800" dirty="0"/>
              <a:t>Online Religion is a significant  component of modern Churches</a:t>
            </a:r>
          </a:p>
        </p:txBody>
      </p:sp>
    </p:spTree>
    <p:extLst>
      <p:ext uri="{BB962C8B-B14F-4D97-AF65-F5344CB8AC3E}">
        <p14:creationId xmlns:p14="http://schemas.microsoft.com/office/powerpoint/2010/main" val="3057089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CA50D-520D-6C03-2804-9D7BFF7B1521}"/>
              </a:ext>
            </a:extLst>
          </p:cNvPr>
          <p:cNvSpPr>
            <a:spLocks noGrp="1"/>
          </p:cNvSpPr>
          <p:nvPr>
            <p:ph type="title"/>
          </p:nvPr>
        </p:nvSpPr>
        <p:spPr/>
        <p:txBody>
          <a:bodyPr/>
          <a:lstStyle/>
          <a:p>
            <a:r>
              <a:rPr lang="en-US" dirty="0"/>
              <a:t>My 1999 Sermon – The Soul in Cyberspace</a:t>
            </a:r>
          </a:p>
        </p:txBody>
      </p:sp>
      <p:sp>
        <p:nvSpPr>
          <p:cNvPr id="3" name="Content Placeholder 2">
            <a:extLst>
              <a:ext uri="{FF2B5EF4-FFF2-40B4-BE49-F238E27FC236}">
                <a16:creationId xmlns:a16="http://schemas.microsoft.com/office/drawing/2014/main" id="{275981AC-9181-D4D6-4AAE-44CC3FCF6847}"/>
              </a:ext>
            </a:extLst>
          </p:cNvPr>
          <p:cNvSpPr>
            <a:spLocks noGrp="1"/>
          </p:cNvSpPr>
          <p:nvPr>
            <p:ph idx="1"/>
          </p:nvPr>
        </p:nvSpPr>
        <p:spPr/>
        <p:txBody>
          <a:bodyPr/>
          <a:lstStyle/>
          <a:p>
            <a:r>
              <a:rPr lang="en-US" dirty="0"/>
              <a:t>Level 1 – Information dissemination  </a:t>
            </a:r>
          </a:p>
        </p:txBody>
      </p:sp>
      <p:pic>
        <p:nvPicPr>
          <p:cNvPr id="4" name="Picture 3">
            <a:extLst>
              <a:ext uri="{FF2B5EF4-FFF2-40B4-BE49-F238E27FC236}">
                <a16:creationId xmlns:a16="http://schemas.microsoft.com/office/drawing/2014/main" id="{A3B966C0-06EA-1E2C-5895-B256E346B63A}"/>
              </a:ext>
            </a:extLst>
          </p:cNvPr>
          <p:cNvPicPr>
            <a:picLocks noChangeAspect="1"/>
          </p:cNvPicPr>
          <p:nvPr/>
        </p:nvPicPr>
        <p:blipFill>
          <a:blip r:embed="rId3"/>
          <a:stretch>
            <a:fillRect/>
          </a:stretch>
        </p:blipFill>
        <p:spPr>
          <a:xfrm>
            <a:off x="3117850" y="2519680"/>
            <a:ext cx="5956300" cy="4368800"/>
          </a:xfrm>
          <a:prstGeom prst="rect">
            <a:avLst/>
          </a:prstGeom>
        </p:spPr>
      </p:pic>
    </p:spTree>
    <p:extLst>
      <p:ext uri="{BB962C8B-B14F-4D97-AF65-F5344CB8AC3E}">
        <p14:creationId xmlns:p14="http://schemas.microsoft.com/office/powerpoint/2010/main" val="78205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A91FE-2338-9195-15CD-71F7917AA2D4}"/>
              </a:ext>
            </a:extLst>
          </p:cNvPr>
          <p:cNvSpPr>
            <a:spLocks noGrp="1"/>
          </p:cNvSpPr>
          <p:nvPr>
            <p:ph type="title"/>
          </p:nvPr>
        </p:nvSpPr>
        <p:spPr/>
        <p:txBody>
          <a:bodyPr/>
          <a:lstStyle/>
          <a:p>
            <a:r>
              <a:rPr lang="en-US" dirty="0"/>
              <a:t>Level 1 </a:t>
            </a:r>
          </a:p>
        </p:txBody>
      </p:sp>
      <p:sp>
        <p:nvSpPr>
          <p:cNvPr id="3" name="Content Placeholder 2">
            <a:extLst>
              <a:ext uri="{FF2B5EF4-FFF2-40B4-BE49-F238E27FC236}">
                <a16:creationId xmlns:a16="http://schemas.microsoft.com/office/drawing/2014/main" id="{9B009B77-DC56-03BA-F330-1F34D234283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83367B6-650E-EE51-234C-8C948943AF4D}"/>
              </a:ext>
            </a:extLst>
          </p:cNvPr>
          <p:cNvPicPr>
            <a:picLocks noChangeAspect="1"/>
          </p:cNvPicPr>
          <p:nvPr/>
        </p:nvPicPr>
        <p:blipFill>
          <a:blip r:embed="rId2"/>
          <a:stretch>
            <a:fillRect/>
          </a:stretch>
        </p:blipFill>
        <p:spPr>
          <a:xfrm>
            <a:off x="2828534" y="681037"/>
            <a:ext cx="8083056" cy="5120156"/>
          </a:xfrm>
          <a:prstGeom prst="rect">
            <a:avLst/>
          </a:prstGeom>
        </p:spPr>
      </p:pic>
    </p:spTree>
    <p:extLst>
      <p:ext uri="{BB962C8B-B14F-4D97-AF65-F5344CB8AC3E}">
        <p14:creationId xmlns:p14="http://schemas.microsoft.com/office/powerpoint/2010/main" val="2571054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A0012-3ED9-9512-3256-3A6DDB97380D}"/>
              </a:ext>
            </a:extLst>
          </p:cNvPr>
          <p:cNvSpPr>
            <a:spLocks noGrp="1"/>
          </p:cNvSpPr>
          <p:nvPr>
            <p:ph type="title"/>
          </p:nvPr>
        </p:nvSpPr>
        <p:spPr/>
        <p:txBody>
          <a:bodyPr>
            <a:normAutofit fontScale="90000"/>
          </a:bodyPr>
          <a:lstStyle/>
          <a:p>
            <a:r>
              <a:rPr lang="en-US" dirty="0"/>
              <a:t>Level 2 – Effortless move between online and </a:t>
            </a:r>
            <a:br>
              <a:rPr lang="en-US" dirty="0"/>
            </a:br>
            <a:r>
              <a:rPr lang="en-US" dirty="0"/>
              <a:t>in-person </a:t>
            </a:r>
            <a:br>
              <a:rPr lang="en-US" dirty="0"/>
            </a:br>
            <a:endParaRPr lang="en-US" dirty="0"/>
          </a:p>
        </p:txBody>
      </p:sp>
      <p:sp>
        <p:nvSpPr>
          <p:cNvPr id="3" name="Content Placeholder 2">
            <a:extLst>
              <a:ext uri="{FF2B5EF4-FFF2-40B4-BE49-F238E27FC236}">
                <a16:creationId xmlns:a16="http://schemas.microsoft.com/office/drawing/2014/main" id="{90F8B2DC-CB43-19FA-21BF-84B5EDC7ED5D}"/>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18078B31-9151-58E0-6063-D2391BD3253C}"/>
              </a:ext>
            </a:extLst>
          </p:cNvPr>
          <p:cNvPicPr>
            <a:picLocks noChangeAspect="1"/>
          </p:cNvPicPr>
          <p:nvPr/>
        </p:nvPicPr>
        <p:blipFill>
          <a:blip r:embed="rId2"/>
          <a:stretch>
            <a:fillRect/>
          </a:stretch>
        </p:blipFill>
        <p:spPr>
          <a:xfrm>
            <a:off x="3256396" y="2251075"/>
            <a:ext cx="5956300" cy="4241800"/>
          </a:xfrm>
          <a:prstGeom prst="rect">
            <a:avLst/>
          </a:prstGeom>
        </p:spPr>
      </p:pic>
    </p:spTree>
    <p:extLst>
      <p:ext uri="{BB962C8B-B14F-4D97-AF65-F5344CB8AC3E}">
        <p14:creationId xmlns:p14="http://schemas.microsoft.com/office/powerpoint/2010/main" val="3309076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72B43-10DC-B0AC-9174-8856BA46D00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6475BF9-4099-8A1A-F368-94EA5BA9AA4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EC037168-6AB1-D071-32EF-39384E02EF96}"/>
              </a:ext>
            </a:extLst>
          </p:cNvPr>
          <p:cNvPicPr>
            <a:picLocks noChangeAspect="1"/>
          </p:cNvPicPr>
          <p:nvPr/>
        </p:nvPicPr>
        <p:blipFill>
          <a:blip r:embed="rId2"/>
          <a:stretch>
            <a:fillRect/>
          </a:stretch>
        </p:blipFill>
        <p:spPr>
          <a:xfrm>
            <a:off x="1043681" y="983673"/>
            <a:ext cx="10408077" cy="4752109"/>
          </a:xfrm>
          <a:prstGeom prst="rect">
            <a:avLst/>
          </a:prstGeom>
        </p:spPr>
      </p:pic>
    </p:spTree>
    <p:extLst>
      <p:ext uri="{BB962C8B-B14F-4D97-AF65-F5344CB8AC3E}">
        <p14:creationId xmlns:p14="http://schemas.microsoft.com/office/powerpoint/2010/main" val="1502169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A856C-C451-88FE-D584-CB884BD9A546}"/>
              </a:ext>
            </a:extLst>
          </p:cNvPr>
          <p:cNvSpPr>
            <a:spLocks noGrp="1"/>
          </p:cNvSpPr>
          <p:nvPr>
            <p:ph type="title"/>
          </p:nvPr>
        </p:nvSpPr>
        <p:spPr/>
        <p:txBody>
          <a:bodyPr>
            <a:normAutofit fontScale="90000"/>
          </a:bodyPr>
          <a:lstStyle/>
          <a:p>
            <a:r>
              <a:rPr lang="en-US" dirty="0"/>
              <a:t>Level 3  -  Religious encounters that cannot happen without being online – “hypermediated religious spaces” </a:t>
            </a:r>
            <a:r>
              <a:rPr lang="en-US" sz="2700" dirty="0"/>
              <a:t>Campbell (2012) </a:t>
            </a:r>
            <a:endParaRPr lang="en-US" dirty="0"/>
          </a:p>
        </p:txBody>
      </p:sp>
      <p:sp>
        <p:nvSpPr>
          <p:cNvPr id="3" name="Content Placeholder 2">
            <a:extLst>
              <a:ext uri="{FF2B5EF4-FFF2-40B4-BE49-F238E27FC236}">
                <a16:creationId xmlns:a16="http://schemas.microsoft.com/office/drawing/2014/main" id="{1C3D2183-7554-7801-A43F-19C3598A1C33}"/>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3626DFF2-7D90-8ACB-B857-6BD9F686274E}"/>
              </a:ext>
            </a:extLst>
          </p:cNvPr>
          <p:cNvPicPr>
            <a:picLocks noChangeAspect="1"/>
          </p:cNvPicPr>
          <p:nvPr/>
        </p:nvPicPr>
        <p:blipFill>
          <a:blip r:embed="rId2"/>
          <a:stretch>
            <a:fillRect/>
          </a:stretch>
        </p:blipFill>
        <p:spPr>
          <a:xfrm>
            <a:off x="1280159" y="1960562"/>
            <a:ext cx="9409063" cy="4351338"/>
          </a:xfrm>
          <a:prstGeom prst="rect">
            <a:avLst/>
          </a:prstGeom>
        </p:spPr>
      </p:pic>
    </p:spTree>
    <p:extLst>
      <p:ext uri="{BB962C8B-B14F-4D97-AF65-F5344CB8AC3E}">
        <p14:creationId xmlns:p14="http://schemas.microsoft.com/office/powerpoint/2010/main" val="4262903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9545B-19A7-8ADC-39BC-FA96618A2FF1}"/>
              </a:ext>
            </a:extLst>
          </p:cNvPr>
          <p:cNvSpPr>
            <a:spLocks noGrp="1"/>
          </p:cNvSpPr>
          <p:nvPr>
            <p:ph type="title"/>
          </p:nvPr>
        </p:nvSpPr>
        <p:spPr/>
        <p:txBody>
          <a:bodyPr/>
          <a:lstStyle/>
          <a:p>
            <a:r>
              <a:rPr lang="en-US" dirty="0"/>
              <a:t>But I missed</a:t>
            </a:r>
            <a:br>
              <a:rPr lang="en-US" dirty="0"/>
            </a:br>
            <a:r>
              <a:rPr lang="en-US" dirty="0"/>
              <a:t>In person integrated with online religion</a:t>
            </a:r>
          </a:p>
        </p:txBody>
      </p:sp>
      <p:sp>
        <p:nvSpPr>
          <p:cNvPr id="3" name="Content Placeholder 2">
            <a:extLst>
              <a:ext uri="{FF2B5EF4-FFF2-40B4-BE49-F238E27FC236}">
                <a16:creationId xmlns:a16="http://schemas.microsoft.com/office/drawing/2014/main" id="{F4CB3AB9-BDF1-ABE6-FF90-982DEB6AA05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061536C-51D9-6011-8B02-21A693FC83CD}"/>
              </a:ext>
            </a:extLst>
          </p:cNvPr>
          <p:cNvPicPr>
            <a:picLocks noChangeAspect="1"/>
          </p:cNvPicPr>
          <p:nvPr/>
        </p:nvPicPr>
        <p:blipFill>
          <a:blip r:embed="rId3"/>
          <a:stretch>
            <a:fillRect/>
          </a:stretch>
        </p:blipFill>
        <p:spPr>
          <a:xfrm>
            <a:off x="1330984" y="1825625"/>
            <a:ext cx="8980999" cy="5051812"/>
          </a:xfrm>
          <a:prstGeom prst="rect">
            <a:avLst/>
          </a:prstGeom>
        </p:spPr>
      </p:pic>
    </p:spTree>
    <p:extLst>
      <p:ext uri="{BB962C8B-B14F-4D97-AF65-F5344CB8AC3E}">
        <p14:creationId xmlns:p14="http://schemas.microsoft.com/office/powerpoint/2010/main" val="4184990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D18A-1ABD-3996-3032-DAC2AF0A94D1}"/>
              </a:ext>
            </a:extLst>
          </p:cNvPr>
          <p:cNvSpPr>
            <a:spLocks noGrp="1"/>
          </p:cNvSpPr>
          <p:nvPr>
            <p:ph type="title"/>
          </p:nvPr>
        </p:nvSpPr>
        <p:spPr/>
        <p:txBody>
          <a:bodyPr/>
          <a:lstStyle/>
          <a:p>
            <a:r>
              <a:rPr lang="en-US" dirty="0"/>
              <a:t>Religious Web Sites</a:t>
            </a:r>
          </a:p>
        </p:txBody>
      </p:sp>
      <p:sp>
        <p:nvSpPr>
          <p:cNvPr id="3" name="Content Placeholder 2">
            <a:extLst>
              <a:ext uri="{FF2B5EF4-FFF2-40B4-BE49-F238E27FC236}">
                <a16:creationId xmlns:a16="http://schemas.microsoft.com/office/drawing/2014/main" id="{838C6151-A5D3-7B19-16BC-D21F3FB28BEC}"/>
              </a:ext>
            </a:extLst>
          </p:cNvPr>
          <p:cNvSpPr>
            <a:spLocks noGrp="1"/>
          </p:cNvSpPr>
          <p:nvPr>
            <p:ph idx="1"/>
          </p:nvPr>
        </p:nvSpPr>
        <p:spPr/>
        <p:txBody>
          <a:bodyPr>
            <a:normAutofit/>
          </a:bodyPr>
          <a:lstStyle/>
          <a:p>
            <a:r>
              <a:rPr lang="en-CA" dirty="0"/>
              <a:t>Best religious web sites incorporate both an information zone and </a:t>
            </a:r>
            <a:r>
              <a:rPr lang="en-CA" b="1" dirty="0"/>
              <a:t>interaction zone in a single site</a:t>
            </a:r>
          </a:p>
          <a:p>
            <a:endParaRPr lang="en-CA" b="1" dirty="0"/>
          </a:p>
          <a:p>
            <a:endParaRPr lang="en-CA" dirty="0"/>
          </a:p>
          <a:p>
            <a:endParaRPr lang="en-US" dirty="0"/>
          </a:p>
        </p:txBody>
      </p:sp>
      <p:pic>
        <p:nvPicPr>
          <p:cNvPr id="5" name="Picture 4">
            <a:extLst>
              <a:ext uri="{FF2B5EF4-FFF2-40B4-BE49-F238E27FC236}">
                <a16:creationId xmlns:a16="http://schemas.microsoft.com/office/drawing/2014/main" id="{9FA2B117-910C-2C53-8552-D46250E3BC04}"/>
              </a:ext>
            </a:extLst>
          </p:cNvPr>
          <p:cNvPicPr>
            <a:picLocks noChangeAspect="1"/>
          </p:cNvPicPr>
          <p:nvPr/>
        </p:nvPicPr>
        <p:blipFill>
          <a:blip r:embed="rId3"/>
          <a:stretch>
            <a:fillRect/>
          </a:stretch>
        </p:blipFill>
        <p:spPr>
          <a:xfrm>
            <a:off x="2511592" y="3429000"/>
            <a:ext cx="6591300" cy="3263900"/>
          </a:xfrm>
          <a:prstGeom prst="rect">
            <a:avLst/>
          </a:prstGeom>
        </p:spPr>
      </p:pic>
    </p:spTree>
    <p:extLst>
      <p:ext uri="{BB962C8B-B14F-4D97-AF65-F5344CB8AC3E}">
        <p14:creationId xmlns:p14="http://schemas.microsoft.com/office/powerpoint/2010/main" val="2097227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7918-F631-DE37-7CBE-1FDE8F110D1D}"/>
              </a:ext>
            </a:extLst>
          </p:cNvPr>
          <p:cNvSpPr>
            <a:spLocks noGrp="1"/>
          </p:cNvSpPr>
          <p:nvPr>
            <p:ph type="title"/>
          </p:nvPr>
        </p:nvSpPr>
        <p:spPr/>
        <p:txBody>
          <a:bodyPr/>
          <a:lstStyle/>
          <a:p>
            <a:r>
              <a:rPr lang="en-US" dirty="0"/>
              <a:t>Participation Question #1</a:t>
            </a:r>
          </a:p>
        </p:txBody>
      </p:sp>
      <p:sp>
        <p:nvSpPr>
          <p:cNvPr id="3" name="Content Placeholder 2">
            <a:extLst>
              <a:ext uri="{FF2B5EF4-FFF2-40B4-BE49-F238E27FC236}">
                <a16:creationId xmlns:a16="http://schemas.microsoft.com/office/drawing/2014/main" id="{CE6333C4-B63B-1750-9343-18DC0E8C24C2}"/>
              </a:ext>
            </a:extLst>
          </p:cNvPr>
          <p:cNvSpPr>
            <a:spLocks noGrp="1"/>
          </p:cNvSpPr>
          <p:nvPr>
            <p:ph idx="1"/>
          </p:nvPr>
        </p:nvSpPr>
        <p:spPr/>
        <p:txBody>
          <a:bodyPr>
            <a:normAutofit fontScale="92500" lnSpcReduction="10000"/>
          </a:bodyPr>
          <a:lstStyle/>
          <a:p>
            <a:pPr marL="0" indent="0">
              <a:buNone/>
            </a:pPr>
            <a:r>
              <a:rPr lang="en-US" dirty="0"/>
              <a:t>Role of Religious Organization</a:t>
            </a:r>
          </a:p>
          <a:p>
            <a:pPr marL="514350" indent="-514350">
              <a:buFont typeface="+mj-lt"/>
              <a:buAutoNum type="arabicPeriod"/>
            </a:pPr>
            <a:r>
              <a:rPr lang="en-US" dirty="0"/>
              <a:t>Receiving and disseminating information and education</a:t>
            </a:r>
          </a:p>
          <a:p>
            <a:pPr marL="514350" indent="-514350">
              <a:buFont typeface="+mj-lt"/>
              <a:buAutoNum type="arabicPeriod"/>
            </a:pPr>
            <a:r>
              <a:rPr lang="en-US" dirty="0"/>
              <a:t>Real time services/meetings </a:t>
            </a:r>
          </a:p>
          <a:p>
            <a:pPr marL="514350" indent="-514350">
              <a:buFont typeface="+mj-lt"/>
              <a:buAutoNum type="arabicPeriod"/>
            </a:pPr>
            <a:r>
              <a:rPr lang="en-US" dirty="0"/>
              <a:t>Online ritual, movement, prayer and ???</a:t>
            </a:r>
          </a:p>
          <a:p>
            <a:pPr marL="514350" indent="-514350">
              <a:buFont typeface="+mj-lt"/>
              <a:buAutoNum type="arabicPeriod"/>
            </a:pPr>
            <a:r>
              <a:rPr lang="en-US" dirty="0"/>
              <a:t>Making new friends and establishing connections</a:t>
            </a:r>
          </a:p>
          <a:p>
            <a:pPr marL="514350" indent="-514350">
              <a:buFont typeface="+mj-lt"/>
              <a:buAutoNum type="arabicPeriod"/>
            </a:pPr>
            <a:r>
              <a:rPr lang="en-US" dirty="0"/>
              <a:t>Doing social justice work</a:t>
            </a:r>
          </a:p>
          <a:p>
            <a:pPr marL="514350" indent="-514350">
              <a:buFont typeface="+mj-lt"/>
              <a:buAutoNum type="arabicPeriod"/>
            </a:pPr>
            <a:endParaRPr lang="en-US" dirty="0"/>
          </a:p>
          <a:p>
            <a:r>
              <a:rPr lang="en-US" dirty="0"/>
              <a:t>Which of these religious applications of the Net has been most (or least) useful to your religious/spiritual development/enjoyment?</a:t>
            </a:r>
          </a:p>
          <a:p>
            <a:r>
              <a:rPr lang="en-US" dirty="0"/>
              <a:t> Most disappointing? </a:t>
            </a:r>
          </a:p>
          <a:p>
            <a:pPr marL="514350" indent="-514350">
              <a:buFont typeface="+mj-lt"/>
              <a:buAutoNum type="arabicPeriod"/>
            </a:pPr>
            <a:endParaRPr lang="en-US" dirty="0"/>
          </a:p>
        </p:txBody>
      </p:sp>
    </p:spTree>
    <p:extLst>
      <p:ext uri="{BB962C8B-B14F-4D97-AF65-F5344CB8AC3E}">
        <p14:creationId xmlns:p14="http://schemas.microsoft.com/office/powerpoint/2010/main" val="680749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D0555-8C85-63FB-A439-9A8964961B68}"/>
              </a:ext>
            </a:extLst>
          </p:cNvPr>
          <p:cNvSpPr>
            <a:spLocks noGrp="1"/>
          </p:cNvSpPr>
          <p:nvPr>
            <p:ph type="title"/>
          </p:nvPr>
        </p:nvSpPr>
        <p:spPr/>
        <p:txBody>
          <a:bodyPr/>
          <a:lstStyle/>
          <a:p>
            <a:r>
              <a:rPr lang="en-US" dirty="0"/>
              <a:t>The Good</a:t>
            </a:r>
          </a:p>
        </p:txBody>
      </p:sp>
      <p:sp>
        <p:nvSpPr>
          <p:cNvPr id="3" name="Content Placeholder 2">
            <a:extLst>
              <a:ext uri="{FF2B5EF4-FFF2-40B4-BE49-F238E27FC236}">
                <a16:creationId xmlns:a16="http://schemas.microsoft.com/office/drawing/2014/main" id="{CE4C7240-BABD-46DA-13A7-0BEB876765B1}"/>
              </a:ext>
            </a:extLst>
          </p:cNvPr>
          <p:cNvSpPr>
            <a:spLocks noGrp="1"/>
          </p:cNvSpPr>
          <p:nvPr>
            <p:ph idx="1"/>
          </p:nvPr>
        </p:nvSpPr>
        <p:spPr>
          <a:xfrm>
            <a:off x="838200" y="1390910"/>
            <a:ext cx="10515600" cy="4351338"/>
          </a:xfrm>
        </p:spPr>
        <p:txBody>
          <a:bodyPr/>
          <a:lstStyle/>
          <a:p>
            <a:r>
              <a:rPr lang="en-CA" dirty="0"/>
              <a:t> Besides supporting existing off-line religious communities the Internet can create access AND new types of practices that are intrinsically different from those occurring without the aid of digital technologies.	</a:t>
            </a:r>
            <a:endParaRPr lang="en-US" dirty="0"/>
          </a:p>
        </p:txBody>
      </p:sp>
      <p:sp>
        <p:nvSpPr>
          <p:cNvPr id="4" name="AutoShape 2" descr="Generated image: Sacred cyber grail in digital temple">
            <a:extLst>
              <a:ext uri="{FF2B5EF4-FFF2-40B4-BE49-F238E27FC236}">
                <a16:creationId xmlns:a16="http://schemas.microsoft.com/office/drawing/2014/main" id="{BBAD83AD-0F36-076F-8038-170722E91AA9}"/>
              </a:ext>
            </a:extLst>
          </p:cNvPr>
          <p:cNvSpPr>
            <a:spLocks noChangeAspect="1" noChangeArrowheads="1"/>
          </p:cNvSpPr>
          <p:nvPr/>
        </p:nvSpPr>
        <p:spPr bwMode="auto">
          <a:xfrm>
            <a:off x="5943599" y="3276599"/>
            <a:ext cx="2900363" cy="290036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descr="A gold cup with blue lights&#10;&#10;AI-generated content may be incorrect.">
            <a:extLst>
              <a:ext uri="{FF2B5EF4-FFF2-40B4-BE49-F238E27FC236}">
                <a16:creationId xmlns:a16="http://schemas.microsoft.com/office/drawing/2014/main" id="{4267B2D2-3E14-2CD3-1C95-6E6F2A655241}"/>
              </a:ext>
            </a:extLst>
          </p:cNvPr>
          <p:cNvPicPr>
            <a:picLocks noChangeAspect="1"/>
          </p:cNvPicPr>
          <p:nvPr/>
        </p:nvPicPr>
        <p:blipFill>
          <a:blip r:embed="rId2"/>
          <a:stretch>
            <a:fillRect/>
          </a:stretch>
        </p:blipFill>
        <p:spPr>
          <a:xfrm>
            <a:off x="4159827" y="2790607"/>
            <a:ext cx="3872345" cy="3872345"/>
          </a:xfrm>
          <a:prstGeom prst="rect">
            <a:avLst/>
          </a:prstGeom>
        </p:spPr>
      </p:pic>
    </p:spTree>
    <p:extLst>
      <p:ext uri="{BB962C8B-B14F-4D97-AF65-F5344CB8AC3E}">
        <p14:creationId xmlns:p14="http://schemas.microsoft.com/office/powerpoint/2010/main" val="41056667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descr="A closeup of a key and a keyhole">
            <a:extLst>
              <a:ext uri="{FF2B5EF4-FFF2-40B4-BE49-F238E27FC236}">
                <a16:creationId xmlns:a16="http://schemas.microsoft.com/office/drawing/2014/main" id="{C4B67C66-2A5D-DE76-94C0-4C02EBD7E754}"/>
              </a:ext>
            </a:extLst>
          </p:cNvPr>
          <p:cNvPicPr>
            <a:picLocks noChangeAspect="1"/>
          </p:cNvPicPr>
          <p:nvPr/>
        </p:nvPicPr>
        <p:blipFill>
          <a:blip r:embed="rId2"/>
          <a:srcRect l="15944"/>
          <a:stretch>
            <a:fillRect/>
          </a:stretch>
        </p:blipFill>
        <p:spPr>
          <a:xfrm>
            <a:off x="3523488" y="10"/>
            <a:ext cx="8668512" cy="6857990"/>
          </a:xfrm>
          <a:prstGeom prst="rect">
            <a:avLst/>
          </a:prstGeom>
        </p:spPr>
      </p:pic>
      <p:sp>
        <p:nvSpPr>
          <p:cNvPr id="28" name="Rectangle 27">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AD19DC4-EB72-E100-3863-0A318C3188CC}"/>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solidFill>
                  <a:schemeClr val="bg1"/>
                </a:solidFill>
              </a:rPr>
              <a:t>Its all about access</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5185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46B7F-2D6E-DFC5-AB1A-E1C9F15DDAF6}"/>
              </a:ext>
            </a:extLst>
          </p:cNvPr>
          <p:cNvSpPr>
            <a:spLocks noGrp="1"/>
          </p:cNvSpPr>
          <p:nvPr>
            <p:ph type="title"/>
          </p:nvPr>
        </p:nvSpPr>
        <p:spPr/>
        <p:txBody>
          <a:bodyPr/>
          <a:lstStyle/>
          <a:p>
            <a:r>
              <a:rPr lang="en-US" dirty="0"/>
              <a:t>The Good</a:t>
            </a:r>
          </a:p>
        </p:txBody>
      </p:sp>
      <p:sp>
        <p:nvSpPr>
          <p:cNvPr id="3" name="Content Placeholder 2">
            <a:extLst>
              <a:ext uri="{FF2B5EF4-FFF2-40B4-BE49-F238E27FC236}">
                <a16:creationId xmlns:a16="http://schemas.microsoft.com/office/drawing/2014/main" id="{C87A2271-DDA2-72A8-316A-85A50D646C0C}"/>
              </a:ext>
            </a:extLst>
          </p:cNvPr>
          <p:cNvSpPr>
            <a:spLocks noGrp="1"/>
          </p:cNvSpPr>
          <p:nvPr>
            <p:ph idx="1"/>
          </p:nvPr>
        </p:nvSpPr>
        <p:spPr>
          <a:xfrm>
            <a:off x="1175825" y="1446750"/>
            <a:ext cx="10515600" cy="4351338"/>
          </a:xfrm>
        </p:spPr>
        <p:txBody>
          <a:bodyPr/>
          <a:lstStyle/>
          <a:p>
            <a:r>
              <a:rPr lang="en-US" b="1" dirty="0"/>
              <a:t>Online religion, education, commerce and socialization has always been about ACCESS.</a:t>
            </a:r>
          </a:p>
          <a:p>
            <a:pPr lvl="1"/>
            <a:r>
              <a:rPr lang="en-US" dirty="0"/>
              <a:t>Spans Geography – </a:t>
            </a:r>
          </a:p>
          <a:p>
            <a:pPr lvl="2"/>
            <a:r>
              <a:rPr lang="en-US" dirty="0"/>
              <a:t>Homebound</a:t>
            </a:r>
          </a:p>
          <a:p>
            <a:pPr lvl="2"/>
            <a:r>
              <a:rPr lang="en-US" dirty="0"/>
              <a:t>Displaced – work, holidays, incarcerated, refugees, re-location</a:t>
            </a:r>
          </a:p>
          <a:p>
            <a:pPr lvl="2"/>
            <a:r>
              <a:rPr lang="en-US" dirty="0"/>
              <a:t>Geographical diversity</a:t>
            </a:r>
          </a:p>
          <a:p>
            <a:pPr lvl="2"/>
            <a:r>
              <a:rPr lang="en-US" dirty="0"/>
              <a:t>Threatened, social phobia</a:t>
            </a:r>
          </a:p>
          <a:p>
            <a:pPr lvl="2"/>
            <a:endParaRPr lang="en-US" dirty="0"/>
          </a:p>
          <a:p>
            <a:pPr marL="914400" lvl="2" indent="0">
              <a:buNone/>
            </a:pPr>
            <a:r>
              <a:rPr lang="en-US" dirty="0"/>
              <a:t>Thus, Works to increase diversity</a:t>
            </a:r>
          </a:p>
        </p:txBody>
      </p:sp>
      <p:pic>
        <p:nvPicPr>
          <p:cNvPr id="4" name="Picture 3">
            <a:extLst>
              <a:ext uri="{FF2B5EF4-FFF2-40B4-BE49-F238E27FC236}">
                <a16:creationId xmlns:a16="http://schemas.microsoft.com/office/drawing/2014/main" id="{B3BA9713-C81B-76BD-4983-E2827F6993F5}"/>
              </a:ext>
            </a:extLst>
          </p:cNvPr>
          <p:cNvPicPr>
            <a:picLocks noChangeAspect="1"/>
          </p:cNvPicPr>
          <p:nvPr/>
        </p:nvPicPr>
        <p:blipFill>
          <a:blip r:embed="rId3"/>
          <a:stretch>
            <a:fillRect/>
          </a:stretch>
        </p:blipFill>
        <p:spPr>
          <a:xfrm>
            <a:off x="7218337" y="3429000"/>
            <a:ext cx="4258163" cy="3096846"/>
          </a:xfrm>
          <a:prstGeom prst="rect">
            <a:avLst/>
          </a:prstGeom>
        </p:spPr>
      </p:pic>
      <p:sp>
        <p:nvSpPr>
          <p:cNvPr id="5" name="TextBox 4">
            <a:extLst>
              <a:ext uri="{FF2B5EF4-FFF2-40B4-BE49-F238E27FC236}">
                <a16:creationId xmlns:a16="http://schemas.microsoft.com/office/drawing/2014/main" id="{9804DA07-49B2-DA56-0CE0-A20E69A63E14}"/>
              </a:ext>
            </a:extLst>
          </p:cNvPr>
          <p:cNvSpPr txBox="1"/>
          <p:nvPr/>
        </p:nvSpPr>
        <p:spPr>
          <a:xfrm>
            <a:off x="156285" y="4977423"/>
            <a:ext cx="6013249" cy="923330"/>
          </a:xfrm>
          <a:prstGeom prst="rect">
            <a:avLst/>
          </a:prstGeom>
          <a:noFill/>
        </p:spPr>
        <p:txBody>
          <a:bodyPr wrap="none" rtlCol="0">
            <a:spAutoFit/>
          </a:bodyPr>
          <a:lstStyle/>
          <a:p>
            <a:r>
              <a:rPr lang="en-CA" dirty="0"/>
              <a:t>A </a:t>
            </a:r>
            <a:r>
              <a:rPr lang="en-CA" b="1" dirty="0">
                <a:hlinkClick r:id="rId4"/>
              </a:rPr>
              <a:t>2016 Pew Research Center survey</a:t>
            </a:r>
            <a:r>
              <a:rPr lang="en-CA" dirty="0"/>
              <a:t> found that people</a:t>
            </a:r>
          </a:p>
          <a:p>
            <a:r>
              <a:rPr lang="en-CA" dirty="0"/>
              <a:t> who report going to church less now than they used to said</a:t>
            </a:r>
          </a:p>
          <a:p>
            <a:r>
              <a:rPr lang="en-CA" dirty="0"/>
              <a:t> the logistics of getting there are the biggest deterrent.</a:t>
            </a:r>
            <a:endParaRPr lang="en-US" dirty="0"/>
          </a:p>
        </p:txBody>
      </p:sp>
    </p:spTree>
    <p:extLst>
      <p:ext uri="{BB962C8B-B14F-4D97-AF65-F5344CB8AC3E}">
        <p14:creationId xmlns:p14="http://schemas.microsoft.com/office/powerpoint/2010/main" val="456796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ED26A3-1782-2B19-828C-36E43D474D61}"/>
              </a:ext>
            </a:extLst>
          </p:cNvPr>
          <p:cNvSpPr>
            <a:spLocks noGrp="1"/>
          </p:cNvSpPr>
          <p:nvPr>
            <p:ph type="title"/>
          </p:nvPr>
        </p:nvSpPr>
        <p:spPr>
          <a:xfrm>
            <a:off x="686834" y="1153572"/>
            <a:ext cx="3200400" cy="4461163"/>
          </a:xfrm>
        </p:spPr>
        <p:txBody>
          <a:bodyPr>
            <a:normAutofit/>
          </a:bodyPr>
          <a:lstStyle/>
          <a:p>
            <a:r>
              <a:rPr lang="en-US">
                <a:solidFill>
                  <a:srgbClr val="FFFFFF"/>
                </a:solidFill>
              </a:rPr>
              <a:t>Religion in an online Context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321297A-652A-659E-9827-998DDF132D3D}"/>
              </a:ext>
            </a:extLst>
          </p:cNvPr>
          <p:cNvSpPr>
            <a:spLocks noGrp="1"/>
          </p:cNvSpPr>
          <p:nvPr>
            <p:ph idx="1"/>
          </p:nvPr>
        </p:nvSpPr>
        <p:spPr>
          <a:xfrm>
            <a:off x="4447308" y="591344"/>
            <a:ext cx="6906491" cy="5585619"/>
          </a:xfrm>
        </p:spPr>
        <p:txBody>
          <a:bodyPr anchor="ctr">
            <a:normAutofit/>
          </a:bodyPr>
          <a:lstStyle/>
          <a:p>
            <a:r>
              <a:rPr lang="en-CA" sz="2200" dirty="0"/>
              <a:t>capacity for shifting the time and place of religious interaction. </a:t>
            </a:r>
          </a:p>
          <a:p>
            <a:r>
              <a:rPr lang="en-CA" sz="2200" dirty="0"/>
              <a:t>support for content encapsulated in many formats, including multimedia, immersive environments, video, and text giving access to religious content and context that exploits all media attributes. </a:t>
            </a:r>
          </a:p>
          <a:p>
            <a:r>
              <a:rPr lang="en-CA" sz="2200" dirty="0"/>
              <a:t>the capacity of the Net to access huge repositories of content on every conceivable subject—including content created by the congregation</a:t>
            </a:r>
          </a:p>
          <a:p>
            <a:r>
              <a:rPr lang="en-CA" sz="2200" dirty="0"/>
              <a:t>the capacity to support and integrate human and machine interaction in a variety of formats (</a:t>
            </a:r>
            <a:r>
              <a:rPr lang="en-CA" sz="2200" dirty="0" err="1"/>
              <a:t>ie</a:t>
            </a:r>
            <a:r>
              <a:rPr lang="en-CA" sz="2200" dirty="0"/>
              <a:t>. text, speech, video, and so on), in both asynchronous and synchronous modalities, creates a communications-rich learning context.</a:t>
            </a:r>
          </a:p>
          <a:p>
            <a:r>
              <a:rPr lang="en-CA" sz="2200" dirty="0"/>
              <a:t>The opportunity to embed AI content and prompts into both individual and group religious gatherings</a:t>
            </a:r>
            <a:endParaRPr lang="en-US" sz="2200" dirty="0"/>
          </a:p>
        </p:txBody>
      </p:sp>
    </p:spTree>
    <p:extLst>
      <p:ext uri="{BB962C8B-B14F-4D97-AF65-F5344CB8AC3E}">
        <p14:creationId xmlns:p14="http://schemas.microsoft.com/office/powerpoint/2010/main" val="16246377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E45F07-1176-50A7-28AA-64AA88BA86A3}"/>
              </a:ext>
            </a:extLst>
          </p:cNvPr>
          <p:cNvSpPr>
            <a:spLocks noGrp="1"/>
          </p:cNvSpPr>
          <p:nvPr>
            <p:ph type="title"/>
          </p:nvPr>
        </p:nvSpPr>
        <p:spPr>
          <a:xfrm>
            <a:off x="686834" y="1153572"/>
            <a:ext cx="3200400" cy="4461163"/>
          </a:xfrm>
        </p:spPr>
        <p:txBody>
          <a:bodyPr>
            <a:normAutofit/>
          </a:bodyPr>
          <a:lstStyle/>
          <a:p>
            <a:r>
              <a:rPr lang="en-US">
                <a:solidFill>
                  <a:srgbClr val="FFFFFF"/>
                </a:solidFill>
              </a:rPr>
              <a:t>The Good - Spans Time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4A4EC38-9642-82EE-FD26-903A69088E05}"/>
              </a:ext>
            </a:extLst>
          </p:cNvPr>
          <p:cNvSpPr>
            <a:spLocks noGrp="1"/>
          </p:cNvSpPr>
          <p:nvPr>
            <p:ph idx="1"/>
          </p:nvPr>
        </p:nvSpPr>
        <p:spPr>
          <a:xfrm>
            <a:off x="4447308" y="591344"/>
            <a:ext cx="6906491" cy="5585619"/>
          </a:xfrm>
        </p:spPr>
        <p:txBody>
          <a:bodyPr anchor="ctr">
            <a:normAutofit/>
          </a:bodyPr>
          <a:lstStyle/>
          <a:p>
            <a:r>
              <a:rPr lang="en-US" dirty="0"/>
              <a:t>Worship, socializing, support groups, recovery groups all are operating online today.</a:t>
            </a:r>
          </a:p>
          <a:p>
            <a:r>
              <a:rPr lang="en-US" dirty="0"/>
              <a:t>Cuts down commuting time and travel costs, carbon burning</a:t>
            </a:r>
          </a:p>
          <a:p>
            <a:r>
              <a:rPr lang="en-US" dirty="0"/>
              <a:t>Recordings and summaries of past session</a:t>
            </a:r>
          </a:p>
          <a:p>
            <a:r>
              <a:rPr lang="en-US" dirty="0"/>
              <a:t>Allows record to span time across decades</a:t>
            </a:r>
          </a:p>
        </p:txBody>
      </p:sp>
    </p:spTree>
    <p:extLst>
      <p:ext uri="{BB962C8B-B14F-4D97-AF65-F5344CB8AC3E}">
        <p14:creationId xmlns:p14="http://schemas.microsoft.com/office/powerpoint/2010/main" val="40329211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BF63B-8D8C-A82C-383C-984CEADBCA0D}"/>
              </a:ext>
            </a:extLst>
          </p:cNvPr>
          <p:cNvSpPr>
            <a:spLocks noGrp="1"/>
          </p:cNvSpPr>
          <p:nvPr>
            <p:ph type="title"/>
          </p:nvPr>
        </p:nvSpPr>
        <p:spPr>
          <a:xfrm>
            <a:off x="838200" y="151765"/>
            <a:ext cx="10515600" cy="1325563"/>
          </a:xfrm>
        </p:spPr>
        <p:txBody>
          <a:bodyPr/>
          <a:lstStyle/>
          <a:p>
            <a:r>
              <a:rPr lang="en-US" dirty="0"/>
              <a:t>Happiness is Social – online or in-person </a:t>
            </a:r>
          </a:p>
        </p:txBody>
      </p:sp>
      <p:pic>
        <p:nvPicPr>
          <p:cNvPr id="5" name="Picture 4">
            <a:extLst>
              <a:ext uri="{FF2B5EF4-FFF2-40B4-BE49-F238E27FC236}">
                <a16:creationId xmlns:a16="http://schemas.microsoft.com/office/drawing/2014/main" id="{0BB265E1-483B-8661-8FF1-A9D9E8EC0A18}"/>
              </a:ext>
            </a:extLst>
          </p:cNvPr>
          <p:cNvPicPr>
            <a:picLocks noChangeAspect="1"/>
          </p:cNvPicPr>
          <p:nvPr/>
        </p:nvPicPr>
        <p:blipFill>
          <a:blip r:embed="rId2"/>
          <a:stretch>
            <a:fillRect/>
          </a:stretch>
        </p:blipFill>
        <p:spPr>
          <a:xfrm>
            <a:off x="1813560" y="1175912"/>
            <a:ext cx="8933180" cy="5682088"/>
          </a:xfrm>
          <a:prstGeom prst="rect">
            <a:avLst/>
          </a:prstGeom>
        </p:spPr>
      </p:pic>
    </p:spTree>
    <p:extLst>
      <p:ext uri="{BB962C8B-B14F-4D97-AF65-F5344CB8AC3E}">
        <p14:creationId xmlns:p14="http://schemas.microsoft.com/office/powerpoint/2010/main" val="692259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F746D9-461A-59EB-FCF3-1C6977E67D64}"/>
              </a:ext>
            </a:extLst>
          </p:cNvPr>
          <p:cNvSpPr>
            <a:spLocks noGrp="1"/>
          </p:cNvSpPr>
          <p:nvPr>
            <p:ph type="title"/>
          </p:nvPr>
        </p:nvSpPr>
        <p:spPr>
          <a:xfrm>
            <a:off x="1452656" y="1444741"/>
            <a:ext cx="9357865" cy="1041901"/>
          </a:xfrm>
        </p:spPr>
        <p:txBody>
          <a:bodyPr vert="horz" lIns="91440" tIns="45720" rIns="91440" bIns="45720" rtlCol="0" anchor="ctr">
            <a:normAutofit/>
          </a:bodyPr>
          <a:lstStyle/>
          <a:p>
            <a:r>
              <a:rPr lang="en-US" sz="3400" kern="1200">
                <a:solidFill>
                  <a:schemeClr val="tx1"/>
                </a:solidFill>
                <a:latin typeface="+mj-lt"/>
                <a:ea typeface="+mj-ea"/>
                <a:cs typeface="+mj-cs"/>
              </a:rPr>
              <a:t>Those involved online report increases with other off-line religious practice – helps stay engaged</a:t>
            </a:r>
          </a:p>
        </p:txBody>
      </p:sp>
      <p:sp>
        <p:nvSpPr>
          <p:cNvPr id="3" name="Content Placeholder 2">
            <a:extLst>
              <a:ext uri="{FF2B5EF4-FFF2-40B4-BE49-F238E27FC236}">
                <a16:creationId xmlns:a16="http://schemas.microsoft.com/office/drawing/2014/main" id="{DB0D4B53-7FD5-2349-8F87-B22FFC8F839C}"/>
              </a:ext>
            </a:extLst>
          </p:cNvPr>
          <p:cNvSpPr>
            <a:spLocks noGrp="1"/>
          </p:cNvSpPr>
          <p:nvPr>
            <p:ph idx="1"/>
          </p:nvPr>
        </p:nvSpPr>
        <p:spPr>
          <a:xfrm>
            <a:off x="1452656" y="2701427"/>
            <a:ext cx="4996270" cy="3196442"/>
          </a:xfrm>
        </p:spPr>
        <p:txBody>
          <a:bodyPr vert="horz" lIns="91440" tIns="45720" rIns="91440" bIns="45720" rtlCol="0">
            <a:normAutofit/>
          </a:bodyPr>
          <a:lstStyle/>
          <a:p>
            <a:r>
              <a:rPr lang="en-US" dirty="0"/>
              <a:t>Posting original content to social media is positively associated with personal scripture reading and religious attendance,</a:t>
            </a:r>
          </a:p>
          <a:p>
            <a:pPr lvl="1"/>
            <a:r>
              <a:rPr lang="en-US" sz="2000" dirty="0"/>
              <a:t>2021 Baylor Religion Survey (N = 1248),</a:t>
            </a:r>
          </a:p>
        </p:txBody>
      </p:sp>
      <p:sp>
        <p:nvSpPr>
          <p:cNvPr id="4" name="TextBox 3">
            <a:extLst>
              <a:ext uri="{FF2B5EF4-FFF2-40B4-BE49-F238E27FC236}">
                <a16:creationId xmlns:a16="http://schemas.microsoft.com/office/drawing/2014/main" id="{17D27D9D-A15C-4AC5-7B71-4B0727D095EC}"/>
              </a:ext>
            </a:extLst>
          </p:cNvPr>
          <p:cNvSpPr txBox="1"/>
          <p:nvPr/>
        </p:nvSpPr>
        <p:spPr>
          <a:xfrm>
            <a:off x="6256020" y="2701427"/>
            <a:ext cx="4554501" cy="269996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n-US" sz="2000" dirty="0"/>
          </a:p>
        </p:txBody>
      </p:sp>
    </p:spTree>
    <p:extLst>
      <p:ext uri="{BB962C8B-B14F-4D97-AF65-F5344CB8AC3E}">
        <p14:creationId xmlns:p14="http://schemas.microsoft.com/office/powerpoint/2010/main" val="9662907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E2343-A901-94EA-2218-3B6DC5B02FE7}"/>
              </a:ext>
            </a:extLst>
          </p:cNvPr>
          <p:cNvSpPr>
            <a:spLocks noGrp="1"/>
          </p:cNvSpPr>
          <p:nvPr>
            <p:ph type="title"/>
          </p:nvPr>
        </p:nvSpPr>
        <p:spPr/>
        <p:txBody>
          <a:bodyPr/>
          <a:lstStyle/>
          <a:p>
            <a:r>
              <a:rPr lang="en-US" dirty="0"/>
              <a:t>The Good: Online as Support tool for religiously suppressed</a:t>
            </a:r>
          </a:p>
        </p:txBody>
      </p:sp>
      <p:sp>
        <p:nvSpPr>
          <p:cNvPr id="3" name="Content Placeholder 2">
            <a:extLst>
              <a:ext uri="{FF2B5EF4-FFF2-40B4-BE49-F238E27FC236}">
                <a16:creationId xmlns:a16="http://schemas.microsoft.com/office/drawing/2014/main" id="{28A8CCD6-711D-3D6F-9975-D7F149FBF791}"/>
              </a:ext>
            </a:extLst>
          </p:cNvPr>
          <p:cNvSpPr>
            <a:spLocks noGrp="1"/>
          </p:cNvSpPr>
          <p:nvPr>
            <p:ph idx="1"/>
          </p:nvPr>
        </p:nvSpPr>
        <p:spPr/>
        <p:txBody>
          <a:bodyPr/>
          <a:lstStyle/>
          <a:p>
            <a:r>
              <a:rPr lang="en-US" dirty="0"/>
              <a:t>Religious information sites and communities create a space for learning, networking and leadership support  – especially from those subjugated to religious authoritarianism.</a:t>
            </a:r>
          </a:p>
          <a:p>
            <a:r>
              <a:rPr lang="en-US" dirty="0"/>
              <a:t>Support private communications, small group support, inspiration and story telling</a:t>
            </a:r>
          </a:p>
          <a:p>
            <a:endParaRPr lang="en-US" dirty="0"/>
          </a:p>
        </p:txBody>
      </p:sp>
    </p:spTree>
    <p:extLst>
      <p:ext uri="{BB962C8B-B14F-4D97-AF65-F5344CB8AC3E}">
        <p14:creationId xmlns:p14="http://schemas.microsoft.com/office/powerpoint/2010/main" val="39521675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CB940-2215-3505-2174-02D658193975}"/>
              </a:ext>
            </a:extLst>
          </p:cNvPr>
          <p:cNvSpPr>
            <a:spLocks noGrp="1"/>
          </p:cNvSpPr>
          <p:nvPr>
            <p:ph type="title"/>
          </p:nvPr>
        </p:nvSpPr>
        <p:spPr/>
        <p:txBody>
          <a:bodyPr/>
          <a:lstStyle/>
          <a:p>
            <a:r>
              <a:rPr lang="en-US" dirty="0"/>
              <a:t>The Good - After service chat/discussion much better online than in person. </a:t>
            </a:r>
          </a:p>
        </p:txBody>
      </p:sp>
      <p:sp>
        <p:nvSpPr>
          <p:cNvPr id="3" name="Content Placeholder 2">
            <a:extLst>
              <a:ext uri="{FF2B5EF4-FFF2-40B4-BE49-F238E27FC236}">
                <a16:creationId xmlns:a16="http://schemas.microsoft.com/office/drawing/2014/main" id="{A4CEFAA6-3A81-B93C-3F0C-52EA51F02267}"/>
              </a:ext>
            </a:extLst>
          </p:cNvPr>
          <p:cNvSpPr>
            <a:spLocks noGrp="1"/>
          </p:cNvSpPr>
          <p:nvPr>
            <p:ph idx="1"/>
          </p:nvPr>
        </p:nvSpPr>
        <p:spPr/>
        <p:txBody>
          <a:bodyPr/>
          <a:lstStyle/>
          <a:p>
            <a:r>
              <a:rPr lang="en-US" dirty="0"/>
              <a:t>Larger group size conversations</a:t>
            </a:r>
          </a:p>
          <a:p>
            <a:r>
              <a:rPr lang="en-US" dirty="0"/>
              <a:t>Focused on reaction/reflection on service.</a:t>
            </a:r>
          </a:p>
          <a:p>
            <a:r>
              <a:rPr lang="en-US" dirty="0"/>
              <a:t>Enlightening but not intimidating for first timers</a:t>
            </a:r>
          </a:p>
          <a:p>
            <a:r>
              <a:rPr lang="en-US" dirty="0"/>
              <a:t>Easy exit capacity</a:t>
            </a:r>
          </a:p>
          <a:p>
            <a:pPr lvl="1"/>
            <a:r>
              <a:rPr lang="en-CA" dirty="0"/>
              <a:t>“An optional activity after the main service was joining a randomly assembled small-group gathering to respond to the service, or talk about whatever we felt like. At the in-person social hour, ambient noise got in the way of conversation and people would gravitate toward those they already knew”  Facebook UU. </a:t>
            </a:r>
            <a:endParaRPr lang="en-US" dirty="0"/>
          </a:p>
        </p:txBody>
      </p:sp>
    </p:spTree>
    <p:extLst>
      <p:ext uri="{BB962C8B-B14F-4D97-AF65-F5344CB8AC3E}">
        <p14:creationId xmlns:p14="http://schemas.microsoft.com/office/powerpoint/2010/main" val="22283552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8E1D9F-7C21-995C-9A02-3BF4B451769C}"/>
              </a:ext>
            </a:extLst>
          </p:cNvPr>
          <p:cNvSpPr>
            <a:spLocks noGrp="1"/>
          </p:cNvSpPr>
          <p:nvPr>
            <p:ph type="title"/>
          </p:nvPr>
        </p:nvSpPr>
        <p:spPr>
          <a:xfrm>
            <a:off x="1171074" y="1396686"/>
            <a:ext cx="3240506" cy="4064628"/>
          </a:xfrm>
        </p:spPr>
        <p:txBody>
          <a:bodyPr>
            <a:normAutofit/>
          </a:bodyPr>
          <a:lstStyle/>
          <a:p>
            <a:r>
              <a:rPr lang="en-US" dirty="0">
                <a:solidFill>
                  <a:srgbClr val="FFFFFF"/>
                </a:solidFill>
              </a:rPr>
              <a:t>Synchronous</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4ABFE4D-2D82-D708-241C-D977724F3080}"/>
              </a:ext>
            </a:extLst>
          </p:cNvPr>
          <p:cNvSpPr>
            <a:spLocks noGrp="1"/>
          </p:cNvSpPr>
          <p:nvPr>
            <p:ph idx="1"/>
          </p:nvPr>
        </p:nvSpPr>
        <p:spPr>
          <a:xfrm>
            <a:off x="5370153" y="1526033"/>
            <a:ext cx="5536397" cy="3935281"/>
          </a:xfrm>
        </p:spPr>
        <p:txBody>
          <a:bodyPr>
            <a:normAutofit/>
          </a:bodyPr>
          <a:lstStyle/>
          <a:p>
            <a:r>
              <a:rPr lang="en-US" dirty="0"/>
              <a:t>Technology as a doorway to connections – </a:t>
            </a:r>
          </a:p>
          <a:p>
            <a:r>
              <a:rPr lang="en-US" dirty="0"/>
              <a:t>NAUA Circles</a:t>
            </a:r>
          </a:p>
          <a:p>
            <a:pPr lvl="1"/>
            <a:r>
              <a:rPr lang="en-US" dirty="0"/>
              <a:t>Synchronous plus video</a:t>
            </a:r>
          </a:p>
        </p:txBody>
      </p:sp>
    </p:spTree>
    <p:extLst>
      <p:ext uri="{BB962C8B-B14F-4D97-AF65-F5344CB8AC3E}">
        <p14:creationId xmlns:p14="http://schemas.microsoft.com/office/powerpoint/2010/main" val="4144078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D23228-581F-4B84-4D6C-A381D9400606}"/>
              </a:ext>
            </a:extLst>
          </p:cNvPr>
          <p:cNvSpPr>
            <a:spLocks noGrp="1"/>
          </p:cNvSpPr>
          <p:nvPr>
            <p:ph type="title"/>
          </p:nvPr>
        </p:nvSpPr>
        <p:spPr>
          <a:xfrm>
            <a:off x="956826" y="1112969"/>
            <a:ext cx="3937298" cy="4166010"/>
          </a:xfrm>
        </p:spPr>
        <p:txBody>
          <a:bodyPr>
            <a:normAutofit/>
          </a:bodyPr>
          <a:lstStyle/>
          <a:p>
            <a:r>
              <a:rPr lang="en-US">
                <a:solidFill>
                  <a:srgbClr val="FFFFFF"/>
                </a:solidFill>
              </a:rPr>
              <a:t>The Good</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EF96BA6E-C05F-D37A-1AC2-02D15F9D3DDA}"/>
              </a:ext>
            </a:extLst>
          </p:cNvPr>
          <p:cNvSpPr>
            <a:spLocks noGrp="1"/>
          </p:cNvSpPr>
          <p:nvPr>
            <p:ph idx="1"/>
          </p:nvPr>
        </p:nvSpPr>
        <p:spPr>
          <a:xfrm>
            <a:off x="6096000" y="820880"/>
            <a:ext cx="5257799" cy="4889350"/>
          </a:xfrm>
        </p:spPr>
        <p:txBody>
          <a:bodyPr anchor="t">
            <a:normAutofit/>
          </a:bodyPr>
          <a:lstStyle/>
          <a:p>
            <a:r>
              <a:rPr lang="en-US" dirty="0"/>
              <a:t>Online religion as a sort of third space (</a:t>
            </a:r>
            <a:r>
              <a:rPr lang="en-CA" dirty="0"/>
              <a:t>Oldenburg 1989). Not home, not workplace but a special place , open to all, not wealth, creed or race defined.</a:t>
            </a:r>
          </a:p>
          <a:p>
            <a:r>
              <a:rPr lang="en-CA" dirty="0"/>
              <a:t>Allows varying degrees of anonymity.</a:t>
            </a:r>
          </a:p>
          <a:p>
            <a:r>
              <a:rPr lang="en-CA" dirty="0"/>
              <a:t>Allows low cost ‘introduction” to church practices and organization</a:t>
            </a:r>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5517132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39699EA-2D4E-0C08-95A4-FAFDA17CC7F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5BE8BF-DCB5-0C94-02A8-286567A19A6E}"/>
              </a:ext>
            </a:extLst>
          </p:cNvPr>
          <p:cNvSpPr>
            <a:spLocks noGrp="1"/>
          </p:cNvSpPr>
          <p:nvPr>
            <p:ph type="title"/>
          </p:nvPr>
        </p:nvSpPr>
        <p:spPr>
          <a:xfrm>
            <a:off x="686834" y="1153572"/>
            <a:ext cx="3200400" cy="4461163"/>
          </a:xfrm>
        </p:spPr>
        <p:txBody>
          <a:bodyPr>
            <a:normAutofit/>
          </a:bodyPr>
          <a:lstStyle/>
          <a:p>
            <a:r>
              <a:rPr lang="en-US">
                <a:solidFill>
                  <a:srgbClr val="FFFFFF"/>
                </a:solidFill>
              </a:rPr>
              <a:t>The Good? Or at least the questionable </a:t>
            </a:r>
            <a:br>
              <a:rPr lang="en-US">
                <a:solidFill>
                  <a:srgbClr val="FFFFFF"/>
                </a:solidFill>
              </a:rPr>
            </a:br>
            <a:br>
              <a:rPr lang="en-US">
                <a:solidFill>
                  <a:srgbClr val="FFFFFF"/>
                </a:solidFill>
              </a:rPr>
            </a:br>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AC525E2-99E1-42EC-8ADE-3580F5E408F0}"/>
              </a:ext>
            </a:extLst>
          </p:cNvPr>
          <p:cNvSpPr>
            <a:spLocks noGrp="1"/>
          </p:cNvSpPr>
          <p:nvPr>
            <p:ph idx="1"/>
          </p:nvPr>
        </p:nvSpPr>
        <p:spPr>
          <a:xfrm>
            <a:off x="4447308" y="591344"/>
            <a:ext cx="6906491" cy="5585619"/>
          </a:xfrm>
        </p:spPr>
        <p:txBody>
          <a:bodyPr anchor="ctr">
            <a:normAutofit/>
          </a:bodyPr>
          <a:lstStyle/>
          <a:p>
            <a:r>
              <a:rPr lang="en-CA" dirty="0"/>
              <a:t>“The concept of authority classified under technology will no longer be linked to order or rationality, but to the processes of control, datafication, and attention management on the part of the owners of the platforms, </a:t>
            </a:r>
          </a:p>
          <a:p>
            <a:r>
              <a:rPr lang="en-CA" dirty="0"/>
              <a:t>while from the users’ side to concepts such as identity, authenticity, choice, and voluntariness.” </a:t>
            </a:r>
          </a:p>
          <a:p>
            <a:pPr lvl="1"/>
            <a:r>
              <a:rPr lang="en-CA" dirty="0" err="1"/>
              <a:t>Andok</a:t>
            </a:r>
            <a:r>
              <a:rPr lang="en-CA" dirty="0"/>
              <a:t>, M. (2024). The impact of online media on religious authority. </a:t>
            </a:r>
            <a:r>
              <a:rPr lang="en-CA" i="1" dirty="0"/>
              <a:t>Religions</a:t>
            </a:r>
            <a:r>
              <a:rPr lang="en-CA" dirty="0"/>
              <a:t>, </a:t>
            </a:r>
            <a:r>
              <a:rPr lang="en-CA" i="1" dirty="0"/>
              <a:t>15</a:t>
            </a:r>
            <a:r>
              <a:rPr lang="en-CA" dirty="0"/>
              <a:t>(9), </a:t>
            </a:r>
            <a:endParaRPr lang="en-US" dirty="0"/>
          </a:p>
        </p:txBody>
      </p:sp>
    </p:spTree>
    <p:extLst>
      <p:ext uri="{BB962C8B-B14F-4D97-AF65-F5344CB8AC3E}">
        <p14:creationId xmlns:p14="http://schemas.microsoft.com/office/powerpoint/2010/main" val="41151576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514411-10F1-779F-C9E0-8A7303466E0A}"/>
              </a:ext>
            </a:extLst>
          </p:cNvPr>
          <p:cNvSpPr>
            <a:spLocks noGrp="1"/>
          </p:cNvSpPr>
          <p:nvPr>
            <p:ph type="title"/>
          </p:nvPr>
        </p:nvSpPr>
        <p:spPr>
          <a:xfrm>
            <a:off x="1371599" y="294538"/>
            <a:ext cx="9895951" cy="1033669"/>
          </a:xfrm>
        </p:spPr>
        <p:txBody>
          <a:bodyPr>
            <a:normAutofit fontScale="90000"/>
          </a:bodyPr>
          <a:lstStyle/>
          <a:p>
            <a:r>
              <a:rPr lang="en-US" sz="4000" dirty="0">
                <a:solidFill>
                  <a:srgbClr val="FFFFFF"/>
                </a:solidFill>
              </a:rPr>
              <a:t>The Bad - </a:t>
            </a:r>
            <a:r>
              <a:rPr lang="en-CA" sz="4000" dirty="0">
                <a:solidFill>
                  <a:schemeClr val="bg1"/>
                </a:solidFill>
              </a:rPr>
              <a:t>Online  demands </a:t>
            </a:r>
            <a:br>
              <a:rPr lang="en-CA" sz="4000" dirty="0">
                <a:solidFill>
                  <a:schemeClr val="bg1"/>
                </a:solidFill>
              </a:rPr>
            </a:br>
            <a:endParaRPr lang="en-US" sz="4000" dirty="0">
              <a:solidFill>
                <a:schemeClr val="bg1"/>
              </a:solidFill>
            </a:endParaRPr>
          </a:p>
        </p:txBody>
      </p:sp>
      <p:sp>
        <p:nvSpPr>
          <p:cNvPr id="3" name="Content Placeholder 2">
            <a:extLst>
              <a:ext uri="{FF2B5EF4-FFF2-40B4-BE49-F238E27FC236}">
                <a16:creationId xmlns:a16="http://schemas.microsoft.com/office/drawing/2014/main" id="{89407DC6-53FA-9D90-5D04-CA0711587D1C}"/>
              </a:ext>
            </a:extLst>
          </p:cNvPr>
          <p:cNvSpPr>
            <a:spLocks noGrp="1"/>
          </p:cNvSpPr>
          <p:nvPr>
            <p:ph idx="1"/>
          </p:nvPr>
        </p:nvSpPr>
        <p:spPr>
          <a:xfrm>
            <a:off x="1371599" y="2318197"/>
            <a:ext cx="9724031" cy="3683358"/>
          </a:xfrm>
        </p:spPr>
        <p:txBody>
          <a:bodyPr anchor="ctr">
            <a:normAutofit lnSpcReduction="10000"/>
          </a:bodyPr>
          <a:lstStyle/>
          <a:p>
            <a:pPr marL="457200" lvl="1" indent="0">
              <a:buNone/>
            </a:pPr>
            <a:r>
              <a:rPr lang="en-CA" sz="2000" dirty="0"/>
              <a:t>media literacy, </a:t>
            </a:r>
          </a:p>
          <a:p>
            <a:pPr marL="457200" lvl="1" indent="0">
              <a:buNone/>
            </a:pPr>
            <a:r>
              <a:rPr lang="en-CA" sz="2000" dirty="0"/>
              <a:t>access to electric and data grids, </a:t>
            </a:r>
          </a:p>
          <a:p>
            <a:pPr marL="457200" lvl="1" indent="0">
              <a:buNone/>
            </a:pPr>
            <a:r>
              <a:rPr lang="en-CA" sz="2000" dirty="0"/>
              <a:t>access to hardware</a:t>
            </a:r>
          </a:p>
          <a:p>
            <a:r>
              <a:rPr lang="en-CA" sz="2000" dirty="0"/>
              <a:t>Supports billionaire owned monopolies,</a:t>
            </a:r>
          </a:p>
          <a:p>
            <a:r>
              <a:rPr lang="en-CA" sz="2000" dirty="0"/>
              <a:t>Allows influence pedaling,  information censorship</a:t>
            </a:r>
          </a:p>
          <a:p>
            <a:r>
              <a:rPr lang="en-CA" sz="2000" dirty="0"/>
              <a:t>Difficulty in seeing and interpreting other’s non-verbal communication</a:t>
            </a:r>
          </a:p>
          <a:p>
            <a:r>
              <a:rPr lang="en-CA" sz="2000" dirty="0"/>
              <a:t>Reluctance of some people to share in this type of group process</a:t>
            </a:r>
          </a:p>
          <a:p>
            <a:r>
              <a:rPr lang="en-CA" sz="2000" dirty="0"/>
              <a:t>Partial engagement of participants who are distracted and may engage in distracting activities such as surfing the internet during service</a:t>
            </a:r>
          </a:p>
          <a:p>
            <a:r>
              <a:rPr lang="en-US" sz="2000" dirty="0"/>
              <a:t>Religion practice (on work/entertainment device) not a sacred space</a:t>
            </a:r>
          </a:p>
          <a:p>
            <a:endParaRPr lang="en-US" sz="2000" dirty="0"/>
          </a:p>
        </p:txBody>
      </p:sp>
    </p:spTree>
    <p:extLst>
      <p:ext uri="{BB962C8B-B14F-4D97-AF65-F5344CB8AC3E}">
        <p14:creationId xmlns:p14="http://schemas.microsoft.com/office/powerpoint/2010/main" val="24732841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7CC2E9-667A-E982-E173-E94A06DAD65C}"/>
              </a:ext>
            </a:extLst>
          </p:cNvPr>
          <p:cNvSpPr>
            <a:spLocks noGrp="1"/>
          </p:cNvSpPr>
          <p:nvPr>
            <p:ph type="title"/>
          </p:nvPr>
        </p:nvSpPr>
        <p:spPr>
          <a:xfrm>
            <a:off x="586478" y="1683756"/>
            <a:ext cx="3115265" cy="2396359"/>
          </a:xfrm>
        </p:spPr>
        <p:txBody>
          <a:bodyPr anchor="b">
            <a:normAutofit/>
          </a:bodyPr>
          <a:lstStyle/>
          <a:p>
            <a:pPr algn="r"/>
            <a:r>
              <a:rPr lang="en-US" sz="4000">
                <a:solidFill>
                  <a:srgbClr val="FFFFFF"/>
                </a:solidFill>
              </a:rPr>
              <a:t>The Bad</a:t>
            </a:r>
          </a:p>
        </p:txBody>
      </p:sp>
      <p:graphicFrame>
        <p:nvGraphicFramePr>
          <p:cNvPr id="5" name="Content Placeholder 2">
            <a:extLst>
              <a:ext uri="{FF2B5EF4-FFF2-40B4-BE49-F238E27FC236}">
                <a16:creationId xmlns:a16="http://schemas.microsoft.com/office/drawing/2014/main" id="{E7A922AE-F225-28D3-2384-6E44AFBFD48B}"/>
              </a:ext>
            </a:extLst>
          </p:cNvPr>
          <p:cNvGraphicFramePr>
            <a:graphicFrameLocks noGrp="1"/>
          </p:cNvGraphicFramePr>
          <p:nvPr>
            <p:ph idx="1"/>
            <p:extLst>
              <p:ext uri="{D42A27DB-BD31-4B8C-83A1-F6EECF244321}">
                <p14:modId xmlns:p14="http://schemas.microsoft.com/office/powerpoint/2010/main" val="1441195335"/>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335806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39BC7-DB07-6F02-7E26-07CAC5036021}"/>
              </a:ext>
            </a:extLst>
          </p:cNvPr>
          <p:cNvSpPr>
            <a:spLocks noGrp="1"/>
          </p:cNvSpPr>
          <p:nvPr>
            <p:ph type="title"/>
          </p:nvPr>
        </p:nvSpPr>
        <p:spPr/>
        <p:txBody>
          <a:bodyPr/>
          <a:lstStyle/>
          <a:p>
            <a:r>
              <a:rPr lang="en-US" dirty="0"/>
              <a:t>The Bad</a:t>
            </a:r>
          </a:p>
        </p:txBody>
      </p:sp>
      <p:sp>
        <p:nvSpPr>
          <p:cNvPr id="4" name="AutoShape 2" descr="Generated image: Sacred cyber grail in digital temple">
            <a:extLst>
              <a:ext uri="{FF2B5EF4-FFF2-40B4-BE49-F238E27FC236}">
                <a16:creationId xmlns:a16="http://schemas.microsoft.com/office/drawing/2014/main" id="{623777D3-3D9E-C5A5-2F03-0CDFDFA772A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Generated image: Sacred cyber grail in digital temple">
            <a:extLst>
              <a:ext uri="{FF2B5EF4-FFF2-40B4-BE49-F238E27FC236}">
                <a16:creationId xmlns:a16="http://schemas.microsoft.com/office/drawing/2014/main" id="{58A1BA94-943E-761F-85CA-64AD027D2683}"/>
              </a:ext>
            </a:extLst>
          </p:cNvPr>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a:bodyPr>
          <a:lstStyle/>
          <a:p>
            <a:r>
              <a:rPr lang="en-US" dirty="0"/>
              <a:t>Religion has always been materialized – </a:t>
            </a:r>
            <a:r>
              <a:rPr lang="en-US" dirty="0" err="1"/>
              <a:t>ie</a:t>
            </a:r>
            <a:r>
              <a:rPr lang="en-US" dirty="0"/>
              <a:t> sacred or “graven’ images, idols, relics, the wooden cross.</a:t>
            </a:r>
          </a:p>
          <a:p>
            <a:r>
              <a:rPr lang="en-US" dirty="0"/>
              <a:t>Given the significantly lessor materiality of the internet, online religion is either </a:t>
            </a:r>
          </a:p>
          <a:p>
            <a:pPr lvl="1"/>
            <a:r>
              <a:rPr lang="en-US" dirty="0"/>
              <a:t>deprived of materiality, or </a:t>
            </a:r>
          </a:p>
          <a:p>
            <a:pPr lvl="1"/>
            <a:r>
              <a:rPr lang="en-US" dirty="0"/>
              <a:t>freed from its constraints.</a:t>
            </a:r>
          </a:p>
          <a:p>
            <a:r>
              <a:rPr lang="en-US" dirty="0"/>
              <a:t>“</a:t>
            </a:r>
            <a:r>
              <a:rPr lang="en-CA" dirty="0"/>
              <a:t> Online rituals, since you’re alone in a room, really depend on your ability of visualization and to literally imagine yourself connected with other people in the astral.” Neo Pagan priestess from </a:t>
            </a:r>
            <a:r>
              <a:rPr lang="en-CA" dirty="0" err="1"/>
              <a:t>Evolvi</a:t>
            </a:r>
            <a:r>
              <a:rPr lang="en-CA" dirty="0"/>
              <a:t>, (2022). </a:t>
            </a:r>
            <a:endParaRPr lang="en-US" dirty="0"/>
          </a:p>
        </p:txBody>
      </p:sp>
      <p:sp>
        <p:nvSpPr>
          <p:cNvPr id="7" name="AutoShape 8" descr="Generated image: Sacred cyber grail in digital temple">
            <a:extLst>
              <a:ext uri="{FF2B5EF4-FFF2-40B4-BE49-F238E27FC236}">
                <a16:creationId xmlns:a16="http://schemas.microsoft.com/office/drawing/2014/main" id="{B6A075C9-B780-7AD9-FB2E-900F69966637}"/>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9710355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DBB6D-B092-77FF-5BC5-BA6C4C88F1C4}"/>
              </a:ext>
            </a:extLst>
          </p:cNvPr>
          <p:cNvSpPr>
            <a:spLocks noGrp="1"/>
          </p:cNvSpPr>
          <p:nvPr>
            <p:ph type="title"/>
          </p:nvPr>
        </p:nvSpPr>
        <p:spPr>
          <a:xfrm>
            <a:off x="838201" y="365125"/>
            <a:ext cx="5251316" cy="1807305"/>
          </a:xfrm>
        </p:spPr>
        <p:txBody>
          <a:bodyPr>
            <a:normAutofit/>
          </a:bodyPr>
          <a:lstStyle/>
          <a:p>
            <a:endParaRPr lang="en-US" dirty="0"/>
          </a:p>
        </p:txBody>
      </p:sp>
      <p:sp>
        <p:nvSpPr>
          <p:cNvPr id="3" name="Content Placeholder 2">
            <a:extLst>
              <a:ext uri="{FF2B5EF4-FFF2-40B4-BE49-F238E27FC236}">
                <a16:creationId xmlns:a16="http://schemas.microsoft.com/office/drawing/2014/main" id="{5697BEAC-51C6-5944-0D65-184D4645C7BA}"/>
              </a:ext>
            </a:extLst>
          </p:cNvPr>
          <p:cNvSpPr>
            <a:spLocks noGrp="1"/>
          </p:cNvSpPr>
          <p:nvPr>
            <p:ph idx="1"/>
          </p:nvPr>
        </p:nvSpPr>
        <p:spPr>
          <a:xfrm>
            <a:off x="838200" y="2333296"/>
            <a:ext cx="5257800" cy="4524703"/>
          </a:xfrm>
        </p:spPr>
        <p:txBody>
          <a:bodyPr>
            <a:normAutofit fontScale="92500" lnSpcReduction="10000"/>
          </a:bodyPr>
          <a:lstStyle/>
          <a:p>
            <a:endParaRPr lang="en-CA" sz="2400" dirty="0"/>
          </a:p>
          <a:p>
            <a:r>
              <a:rPr lang="en-CA" sz="2600" dirty="0"/>
              <a:t>“For Matua devotees, the sound of the sacred drum (</a:t>
            </a:r>
            <a:r>
              <a:rPr lang="en-CA" sz="2600" dirty="0" err="1"/>
              <a:t>daṅkā</a:t>
            </a:r>
            <a:r>
              <a:rPr lang="en-CA" sz="2600" dirty="0"/>
              <a:t>), the ecstatic and energetic dance (</a:t>
            </a:r>
            <a:r>
              <a:rPr lang="en-CA" sz="2600" dirty="0" err="1"/>
              <a:t>mātām</a:t>
            </a:r>
            <a:r>
              <a:rPr lang="en-CA" sz="2600" dirty="0"/>
              <a:t>) and the collective chanting of </a:t>
            </a:r>
            <a:r>
              <a:rPr lang="en-CA" sz="2600" dirty="0" err="1"/>
              <a:t>haribol</a:t>
            </a:r>
            <a:r>
              <a:rPr lang="en-CA" sz="2600" dirty="0"/>
              <a:t> are thought to ensure religious salvation as well as social emancipation. </a:t>
            </a:r>
          </a:p>
          <a:p>
            <a:r>
              <a:rPr lang="en-CA" sz="2600" dirty="0"/>
              <a:t>But connection without physical contact brought to the forefront an ocular-centric, male-dominated online religiosity during the pandemic.” Lorea et al. (2024)</a:t>
            </a:r>
            <a:endParaRPr lang="en-US" sz="2600" dirty="0"/>
          </a:p>
        </p:txBody>
      </p:sp>
      <p:pic>
        <p:nvPicPr>
          <p:cNvPr id="4" name="Picture 3" descr="A person playing a musical instrument&#10;&#10;AI-generated content may be incorrect.">
            <a:extLst>
              <a:ext uri="{FF2B5EF4-FFF2-40B4-BE49-F238E27FC236}">
                <a16:creationId xmlns:a16="http://schemas.microsoft.com/office/drawing/2014/main" id="{495BDCCA-6468-584D-4A60-021CEADFF123}"/>
              </a:ext>
            </a:extLst>
          </p:cNvPr>
          <p:cNvPicPr>
            <a:picLocks noChangeAspect="1"/>
          </p:cNvPicPr>
          <p:nvPr/>
        </p:nvPicPr>
        <p:blipFill>
          <a:blip r:embed="rId3"/>
          <a:srcRect l="12836"/>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3187886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7C10425-9BA0-3D46-1216-58D840C20ACD}"/>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The bad</a:t>
            </a:r>
          </a:p>
        </p:txBody>
      </p:sp>
      <p:graphicFrame>
        <p:nvGraphicFramePr>
          <p:cNvPr id="5" name="Content Placeholder 2">
            <a:extLst>
              <a:ext uri="{FF2B5EF4-FFF2-40B4-BE49-F238E27FC236}">
                <a16:creationId xmlns:a16="http://schemas.microsoft.com/office/drawing/2014/main" id="{545B67FE-41CD-7293-1018-BC545A8BB033}"/>
              </a:ext>
            </a:extLst>
          </p:cNvPr>
          <p:cNvGraphicFramePr>
            <a:graphicFrameLocks noGrp="1"/>
          </p:cNvGraphicFramePr>
          <p:nvPr>
            <p:ph idx="1"/>
            <p:extLst>
              <p:ext uri="{D42A27DB-BD31-4B8C-83A1-F6EECF244321}">
                <p14:modId xmlns:p14="http://schemas.microsoft.com/office/powerpoint/2010/main" val="847788415"/>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822212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CE073-EFC5-3980-388B-111B697BE540}"/>
              </a:ext>
            </a:extLst>
          </p:cNvPr>
          <p:cNvSpPr>
            <a:spLocks noGrp="1"/>
          </p:cNvSpPr>
          <p:nvPr>
            <p:ph type="title"/>
          </p:nvPr>
        </p:nvSpPr>
        <p:spPr/>
        <p:txBody>
          <a:bodyPr/>
          <a:lstStyle/>
          <a:p>
            <a:r>
              <a:rPr lang="en-US" dirty="0"/>
              <a:t>The Bad</a:t>
            </a:r>
          </a:p>
        </p:txBody>
      </p:sp>
      <p:sp>
        <p:nvSpPr>
          <p:cNvPr id="3" name="Content Placeholder 2">
            <a:extLst>
              <a:ext uri="{FF2B5EF4-FFF2-40B4-BE49-F238E27FC236}">
                <a16:creationId xmlns:a16="http://schemas.microsoft.com/office/drawing/2014/main" id="{48DD0943-DF70-5940-483E-92C237F8E448}"/>
              </a:ext>
            </a:extLst>
          </p:cNvPr>
          <p:cNvSpPr>
            <a:spLocks noGrp="1"/>
          </p:cNvSpPr>
          <p:nvPr>
            <p:ph idx="1"/>
          </p:nvPr>
        </p:nvSpPr>
        <p:spPr/>
        <p:txBody>
          <a:bodyPr/>
          <a:lstStyle/>
          <a:p>
            <a:r>
              <a:rPr lang="en-CA" b="1" dirty="0"/>
              <a:t>Seven in 10 Christians Say Building Community Is More Meaningful in Person	</a:t>
            </a:r>
          </a:p>
          <a:p>
            <a:r>
              <a:rPr lang="en-CA" b="1" dirty="0"/>
              <a:t>	</a:t>
            </a:r>
            <a:endParaRPr lang="en-US" dirty="0"/>
          </a:p>
        </p:txBody>
      </p:sp>
      <p:sp>
        <p:nvSpPr>
          <p:cNvPr id="4" name="TextBox 3">
            <a:extLst>
              <a:ext uri="{FF2B5EF4-FFF2-40B4-BE49-F238E27FC236}">
                <a16:creationId xmlns:a16="http://schemas.microsoft.com/office/drawing/2014/main" id="{68B9DED6-5CB6-9DC0-342A-2B70992EEA02}"/>
              </a:ext>
            </a:extLst>
          </p:cNvPr>
          <p:cNvSpPr txBox="1"/>
          <p:nvPr/>
        </p:nvSpPr>
        <p:spPr>
          <a:xfrm>
            <a:off x="2609385" y="6467707"/>
            <a:ext cx="6587765" cy="369332"/>
          </a:xfrm>
          <a:prstGeom prst="rect">
            <a:avLst/>
          </a:prstGeom>
          <a:noFill/>
        </p:spPr>
        <p:txBody>
          <a:bodyPr wrap="none" rtlCol="0">
            <a:spAutoFit/>
          </a:bodyPr>
          <a:lstStyle/>
          <a:p>
            <a:r>
              <a:rPr lang="en-US" dirty="0"/>
              <a:t>https://</a:t>
            </a:r>
            <a:r>
              <a:rPr lang="en-US" dirty="0" err="1"/>
              <a:t>www.barna.com</a:t>
            </a:r>
            <a:r>
              <a:rPr lang="en-US" dirty="0"/>
              <a:t>/research/in-person-over-online-church/</a:t>
            </a:r>
          </a:p>
        </p:txBody>
      </p:sp>
      <p:pic>
        <p:nvPicPr>
          <p:cNvPr id="5" name="Picture 4">
            <a:extLst>
              <a:ext uri="{FF2B5EF4-FFF2-40B4-BE49-F238E27FC236}">
                <a16:creationId xmlns:a16="http://schemas.microsoft.com/office/drawing/2014/main" id="{2F5FFF1E-C717-490A-DEFE-61CC1FA606A9}"/>
              </a:ext>
            </a:extLst>
          </p:cNvPr>
          <p:cNvPicPr>
            <a:picLocks noChangeAspect="1"/>
          </p:cNvPicPr>
          <p:nvPr/>
        </p:nvPicPr>
        <p:blipFill>
          <a:blip r:embed="rId2"/>
          <a:stretch>
            <a:fillRect/>
          </a:stretch>
        </p:blipFill>
        <p:spPr>
          <a:xfrm>
            <a:off x="1810215" y="2609440"/>
            <a:ext cx="7772400" cy="4042933"/>
          </a:xfrm>
          <a:prstGeom prst="rect">
            <a:avLst/>
          </a:prstGeom>
        </p:spPr>
      </p:pic>
    </p:spTree>
    <p:extLst>
      <p:ext uri="{BB962C8B-B14F-4D97-AF65-F5344CB8AC3E}">
        <p14:creationId xmlns:p14="http://schemas.microsoft.com/office/powerpoint/2010/main" val="3283830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C70C3-88CD-3519-B3F1-D410C4259950}"/>
              </a:ext>
            </a:extLst>
          </p:cNvPr>
          <p:cNvSpPr>
            <a:spLocks noGrp="1"/>
          </p:cNvSpPr>
          <p:nvPr>
            <p:ph type="title"/>
          </p:nvPr>
        </p:nvSpPr>
        <p:spPr/>
        <p:txBody>
          <a:bodyPr/>
          <a:lstStyle/>
          <a:p>
            <a:r>
              <a:rPr lang="en-US" dirty="0"/>
              <a:t>The bad – Online will never be Face to Face</a:t>
            </a:r>
          </a:p>
        </p:txBody>
      </p:sp>
      <p:sp>
        <p:nvSpPr>
          <p:cNvPr id="3" name="Content Placeholder 2">
            <a:extLst>
              <a:ext uri="{FF2B5EF4-FFF2-40B4-BE49-F238E27FC236}">
                <a16:creationId xmlns:a16="http://schemas.microsoft.com/office/drawing/2014/main" id="{A6D7177F-D863-EF62-7639-C07C306CDCAD}"/>
              </a:ext>
            </a:extLst>
          </p:cNvPr>
          <p:cNvSpPr>
            <a:spLocks noGrp="1"/>
          </p:cNvSpPr>
          <p:nvPr>
            <p:ph idx="1"/>
          </p:nvPr>
        </p:nvSpPr>
        <p:spPr/>
        <p:txBody>
          <a:bodyPr/>
          <a:lstStyle/>
          <a:p>
            <a:r>
              <a:rPr lang="en-US" dirty="0"/>
              <a:t>Audio</a:t>
            </a:r>
          </a:p>
          <a:p>
            <a:r>
              <a:rPr lang="en-US" dirty="0"/>
              <a:t>Text</a:t>
            </a:r>
          </a:p>
          <a:p>
            <a:r>
              <a:rPr lang="en-US" dirty="0"/>
              <a:t>Video</a:t>
            </a:r>
          </a:p>
          <a:p>
            <a:r>
              <a:rPr lang="en-US" dirty="0"/>
              <a:t>Immersive</a:t>
            </a:r>
          </a:p>
        </p:txBody>
      </p:sp>
      <p:pic>
        <p:nvPicPr>
          <p:cNvPr id="4" name="Picture 3">
            <a:extLst>
              <a:ext uri="{FF2B5EF4-FFF2-40B4-BE49-F238E27FC236}">
                <a16:creationId xmlns:a16="http://schemas.microsoft.com/office/drawing/2014/main" id="{8EC50CE7-3052-80E5-F247-21F91D08DA1F}"/>
              </a:ext>
            </a:extLst>
          </p:cNvPr>
          <p:cNvPicPr>
            <a:picLocks noChangeAspect="1"/>
          </p:cNvPicPr>
          <p:nvPr/>
        </p:nvPicPr>
        <p:blipFill>
          <a:blip r:embed="rId2"/>
          <a:stretch>
            <a:fillRect/>
          </a:stretch>
        </p:blipFill>
        <p:spPr>
          <a:xfrm>
            <a:off x="3581400" y="1524575"/>
            <a:ext cx="7772400" cy="5159347"/>
          </a:xfrm>
          <a:prstGeom prst="rect">
            <a:avLst/>
          </a:prstGeom>
        </p:spPr>
      </p:pic>
    </p:spTree>
    <p:extLst>
      <p:ext uri="{BB962C8B-B14F-4D97-AF65-F5344CB8AC3E}">
        <p14:creationId xmlns:p14="http://schemas.microsoft.com/office/powerpoint/2010/main" val="39415331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D45406-0912-8A15-A937-F36AAC6C8C42}"/>
              </a:ext>
            </a:extLst>
          </p:cNvPr>
          <p:cNvSpPr>
            <a:spLocks noGrp="1"/>
          </p:cNvSpPr>
          <p:nvPr>
            <p:ph type="title"/>
          </p:nvPr>
        </p:nvSpPr>
        <p:spPr>
          <a:xfrm>
            <a:off x="586478" y="1683756"/>
            <a:ext cx="3115265" cy="2396359"/>
          </a:xfrm>
        </p:spPr>
        <p:txBody>
          <a:bodyPr anchor="b">
            <a:normAutofit/>
          </a:bodyPr>
          <a:lstStyle/>
          <a:p>
            <a:pPr algn="r"/>
            <a:r>
              <a:rPr lang="en-CA" sz="4000" b="1" dirty="0">
                <a:solidFill>
                  <a:srgbClr val="FFFFFF"/>
                </a:solidFill>
              </a:rPr>
              <a:t>Online MAY be Anonymous </a:t>
            </a:r>
            <a:endParaRPr lang="en-US" sz="4000" dirty="0">
              <a:solidFill>
                <a:srgbClr val="FFFFFF"/>
              </a:solidFill>
            </a:endParaRPr>
          </a:p>
        </p:txBody>
      </p:sp>
      <p:graphicFrame>
        <p:nvGraphicFramePr>
          <p:cNvPr id="5" name="Content Placeholder 2">
            <a:extLst>
              <a:ext uri="{FF2B5EF4-FFF2-40B4-BE49-F238E27FC236}">
                <a16:creationId xmlns:a16="http://schemas.microsoft.com/office/drawing/2014/main" id="{5E66D9D8-EC95-3C9C-F8B7-3CEFA23CDB5F}"/>
              </a:ext>
            </a:extLst>
          </p:cNvPr>
          <p:cNvGraphicFramePr>
            <a:graphicFrameLocks noGrp="1"/>
          </p:cNvGraphicFramePr>
          <p:nvPr>
            <p:ph idx="1"/>
            <p:extLst>
              <p:ext uri="{D42A27DB-BD31-4B8C-83A1-F6EECF244321}">
                <p14:modId xmlns:p14="http://schemas.microsoft.com/office/powerpoint/2010/main" val="1948588029"/>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095068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FC23D-64FB-C0D7-AB22-839FA3335891}"/>
              </a:ext>
            </a:extLst>
          </p:cNvPr>
          <p:cNvSpPr>
            <a:spLocks noGrp="1"/>
          </p:cNvSpPr>
          <p:nvPr>
            <p:ph type="title"/>
          </p:nvPr>
        </p:nvSpPr>
        <p:spPr/>
        <p:txBody>
          <a:bodyPr/>
          <a:lstStyle/>
          <a:p>
            <a:r>
              <a:rPr lang="en-CA" b="1"/>
              <a:t>Negative Effects of Anonymity</a:t>
            </a:r>
            <a:br>
              <a:rPr lang="en-CA" b="1"/>
            </a:br>
            <a:endParaRPr lang="en-US" dirty="0"/>
          </a:p>
        </p:txBody>
      </p:sp>
      <p:graphicFrame>
        <p:nvGraphicFramePr>
          <p:cNvPr id="8" name="Content Placeholder 2">
            <a:extLst>
              <a:ext uri="{FF2B5EF4-FFF2-40B4-BE49-F238E27FC236}">
                <a16:creationId xmlns:a16="http://schemas.microsoft.com/office/drawing/2014/main" id="{9986765D-CF0F-9830-D151-909FC23546E1}"/>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17FAF4EB-1CA8-D0D3-7143-C533D0606E25}"/>
              </a:ext>
            </a:extLst>
          </p:cNvPr>
          <p:cNvSpPr txBox="1"/>
          <p:nvPr/>
        </p:nvSpPr>
        <p:spPr>
          <a:xfrm>
            <a:off x="6529388" y="6500813"/>
            <a:ext cx="1271502" cy="369332"/>
          </a:xfrm>
          <a:prstGeom prst="rect">
            <a:avLst/>
          </a:prstGeom>
          <a:noFill/>
        </p:spPr>
        <p:txBody>
          <a:bodyPr wrap="none" rtlCol="0">
            <a:spAutoFit/>
          </a:bodyPr>
          <a:lstStyle/>
          <a:p>
            <a:r>
              <a:rPr lang="en-US"/>
              <a:t>(Google AI)</a:t>
            </a:r>
            <a:endParaRPr lang="en-US" dirty="0"/>
          </a:p>
        </p:txBody>
      </p:sp>
    </p:spTree>
    <p:extLst>
      <p:ext uri="{BB962C8B-B14F-4D97-AF65-F5344CB8AC3E}">
        <p14:creationId xmlns:p14="http://schemas.microsoft.com/office/powerpoint/2010/main" val="39197720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9E813-D6C8-E75F-5EDF-F5BD4F228807}"/>
              </a:ext>
            </a:extLst>
          </p:cNvPr>
          <p:cNvSpPr>
            <a:spLocks noGrp="1"/>
          </p:cNvSpPr>
          <p:nvPr>
            <p:ph type="title"/>
          </p:nvPr>
        </p:nvSpPr>
        <p:spPr/>
        <p:txBody>
          <a:bodyPr/>
          <a:lstStyle/>
          <a:p>
            <a:r>
              <a:rPr lang="en-US" dirty="0"/>
              <a:t>Psychological Effects of Anonymity in Religious Forums</a:t>
            </a:r>
          </a:p>
        </p:txBody>
      </p:sp>
      <p:sp>
        <p:nvSpPr>
          <p:cNvPr id="3" name="Content Placeholder 2">
            <a:extLst>
              <a:ext uri="{FF2B5EF4-FFF2-40B4-BE49-F238E27FC236}">
                <a16:creationId xmlns:a16="http://schemas.microsoft.com/office/drawing/2014/main" id="{1E6AF0AC-DFD2-D093-4DE9-2AD62338AFDC}"/>
              </a:ext>
            </a:extLst>
          </p:cNvPr>
          <p:cNvSpPr>
            <a:spLocks noGrp="1"/>
          </p:cNvSpPr>
          <p:nvPr>
            <p:ph idx="1"/>
          </p:nvPr>
        </p:nvSpPr>
        <p:spPr>
          <a:xfrm>
            <a:off x="838200" y="1825625"/>
            <a:ext cx="6134100" cy="4502150"/>
          </a:xfrm>
        </p:spPr>
        <p:txBody>
          <a:bodyPr>
            <a:normAutofit/>
          </a:bodyPr>
          <a:lstStyle/>
          <a:p>
            <a:r>
              <a:rPr lang="en-CA" b="1" dirty="0"/>
              <a:t>Dissociative Anonymity (</a:t>
            </a:r>
            <a:r>
              <a:rPr lang="en-CA" b="1" i="1" dirty="0"/>
              <a:t>"You Don't Know Me"</a:t>
            </a:r>
            <a:r>
              <a:rPr lang="en-CA" b="1" dirty="0"/>
              <a:t>)</a:t>
            </a:r>
          </a:p>
          <a:p>
            <a:r>
              <a:rPr lang="en-CA" b="1" dirty="0"/>
              <a:t>Invisibility and Lack of Eye Contact ("</a:t>
            </a:r>
            <a:r>
              <a:rPr lang="en-CA" b="1" i="1" dirty="0"/>
              <a:t>You Can't See Me")</a:t>
            </a:r>
          </a:p>
          <a:p>
            <a:r>
              <a:rPr lang="en-CA" b="1" dirty="0"/>
              <a:t>Solipsistic Introjection (”I Forgot That </a:t>
            </a:r>
            <a:r>
              <a:rPr lang="en-CA" b="1" i="1" dirty="0"/>
              <a:t>It’s All in My Head”</a:t>
            </a:r>
            <a:r>
              <a:rPr lang="en-CA" b="1" dirty="0"/>
              <a:t>)</a:t>
            </a:r>
          </a:p>
          <a:p>
            <a:r>
              <a:rPr lang="en-CA" b="1" dirty="0"/>
              <a:t>Minimization of Authority ("</a:t>
            </a:r>
            <a:r>
              <a:rPr lang="en-CA" b="1" i="1" dirty="0"/>
              <a:t>We Are All Equals Here"</a:t>
            </a:r>
            <a:r>
              <a:rPr lang="en-CA" b="1" dirty="0"/>
              <a:t>)</a:t>
            </a:r>
          </a:p>
          <a:p>
            <a:r>
              <a:rPr lang="en-CA" b="1" dirty="0" err="1"/>
              <a:t>Asynchronicity</a:t>
            </a:r>
            <a:r>
              <a:rPr lang="en-CA" b="1" dirty="0"/>
              <a:t> and the Empathy Deficit ("</a:t>
            </a:r>
            <a:r>
              <a:rPr lang="en-CA" b="1" i="1" dirty="0"/>
              <a:t>See You Later")</a:t>
            </a:r>
          </a:p>
          <a:p>
            <a:endParaRPr lang="en-US" dirty="0"/>
          </a:p>
        </p:txBody>
      </p:sp>
      <p:pic>
        <p:nvPicPr>
          <p:cNvPr id="2052" name="Picture 4">
            <a:extLst>
              <a:ext uri="{FF2B5EF4-FFF2-40B4-BE49-F238E27FC236}">
                <a16:creationId xmlns:a16="http://schemas.microsoft.com/office/drawing/2014/main" id="{0B5772C4-13B0-1781-8A35-36FB3BFFA3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6487" y="2521744"/>
            <a:ext cx="4165600" cy="19558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4749F70-29CF-2379-ED6C-F789F41D00D0}"/>
              </a:ext>
            </a:extLst>
          </p:cNvPr>
          <p:cNvSpPr txBox="1"/>
          <p:nvPr/>
        </p:nvSpPr>
        <p:spPr>
          <a:xfrm>
            <a:off x="7915275" y="6457950"/>
            <a:ext cx="2031325" cy="369332"/>
          </a:xfrm>
          <a:prstGeom prst="rect">
            <a:avLst/>
          </a:prstGeom>
          <a:noFill/>
        </p:spPr>
        <p:txBody>
          <a:bodyPr wrap="none" rtlCol="0">
            <a:spAutoFit/>
          </a:bodyPr>
          <a:lstStyle/>
          <a:p>
            <a:r>
              <a:rPr lang="en-US" dirty="0"/>
              <a:t>Google AI) 	</a:t>
            </a:r>
          </a:p>
        </p:txBody>
      </p:sp>
    </p:spTree>
    <p:extLst>
      <p:ext uri="{BB962C8B-B14F-4D97-AF65-F5344CB8AC3E}">
        <p14:creationId xmlns:p14="http://schemas.microsoft.com/office/powerpoint/2010/main" val="8535554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76911-CA38-DDB0-0047-185CE521FC66}"/>
              </a:ext>
            </a:extLst>
          </p:cNvPr>
          <p:cNvSpPr>
            <a:spLocks noGrp="1"/>
          </p:cNvSpPr>
          <p:nvPr>
            <p:ph type="title"/>
          </p:nvPr>
        </p:nvSpPr>
        <p:spPr/>
        <p:txBody>
          <a:bodyPr/>
          <a:lstStyle/>
          <a:p>
            <a:r>
              <a:rPr lang="en-US"/>
              <a:t>The Ugly</a:t>
            </a:r>
            <a:endParaRPr lang="en-US" dirty="0"/>
          </a:p>
        </p:txBody>
      </p:sp>
      <p:graphicFrame>
        <p:nvGraphicFramePr>
          <p:cNvPr id="6" name="Content Placeholder 2">
            <a:extLst>
              <a:ext uri="{FF2B5EF4-FFF2-40B4-BE49-F238E27FC236}">
                <a16:creationId xmlns:a16="http://schemas.microsoft.com/office/drawing/2014/main" id="{3BFBC598-B2C8-C24E-809E-7391E6CA1CFD}"/>
              </a:ext>
            </a:extLst>
          </p:cNvPr>
          <p:cNvGraphicFramePr>
            <a:graphicFrameLocks noGrp="1"/>
          </p:cNvGraphicFramePr>
          <p:nvPr>
            <p:ph idx="1"/>
            <p:extLst>
              <p:ext uri="{D42A27DB-BD31-4B8C-83A1-F6EECF244321}">
                <p14:modId xmlns:p14="http://schemas.microsoft.com/office/powerpoint/2010/main" val="314506660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38F088C6-052C-90DA-110F-C39135DC4EFB}"/>
              </a:ext>
            </a:extLst>
          </p:cNvPr>
          <p:cNvSpPr txBox="1"/>
          <p:nvPr/>
        </p:nvSpPr>
        <p:spPr>
          <a:xfrm>
            <a:off x="814388" y="6429375"/>
            <a:ext cx="9106980" cy="369332"/>
          </a:xfrm>
          <a:prstGeom prst="rect">
            <a:avLst/>
          </a:prstGeom>
          <a:noFill/>
        </p:spPr>
        <p:txBody>
          <a:bodyPr wrap="none" rtlCol="0">
            <a:spAutoFit/>
          </a:bodyPr>
          <a:lstStyle/>
          <a:p>
            <a:r>
              <a:rPr lang="en-CA"/>
              <a:t>Smith, B., &amp; Hargittai, E. (2025). </a:t>
            </a:r>
            <a:r>
              <a:rPr lang="en-CA" i="1"/>
              <a:t>Information, Communication &amp; Society</a:t>
            </a:r>
            <a:r>
              <a:rPr lang="en-CA"/>
              <a:t>, </a:t>
            </a:r>
            <a:r>
              <a:rPr lang="en-CA" i="1"/>
              <a:t>28</a:t>
            </a:r>
            <a:r>
              <a:rPr lang="en-CA"/>
              <a:t>(10), 1836–1853</a:t>
            </a:r>
            <a:endParaRPr lang="en-US" dirty="0"/>
          </a:p>
        </p:txBody>
      </p:sp>
    </p:spTree>
    <p:extLst>
      <p:ext uri="{BB962C8B-B14F-4D97-AF65-F5344CB8AC3E}">
        <p14:creationId xmlns:p14="http://schemas.microsoft.com/office/powerpoint/2010/main" val="16819810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12F98-9A9A-2CAC-BD0E-73396B237989}"/>
              </a:ext>
            </a:extLst>
          </p:cNvPr>
          <p:cNvSpPr>
            <a:spLocks noGrp="1"/>
          </p:cNvSpPr>
          <p:nvPr>
            <p:ph type="title"/>
          </p:nvPr>
        </p:nvSpPr>
        <p:spPr>
          <a:xfrm>
            <a:off x="1156851" y="637762"/>
            <a:ext cx="9888496" cy="900131"/>
          </a:xfrm>
        </p:spPr>
        <p:txBody>
          <a:bodyPr anchor="t">
            <a:normAutofit/>
          </a:bodyPr>
          <a:lstStyle/>
          <a:p>
            <a:r>
              <a:rPr lang="en-US" sz="3700">
                <a:solidFill>
                  <a:schemeClr val="bg1"/>
                </a:solidFill>
              </a:rPr>
              <a:t>The Evil - Online interactions carry implicit threats</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1468664-3096-E46A-301F-E7EC2B35BD16}"/>
              </a:ext>
            </a:extLst>
          </p:cNvPr>
          <p:cNvSpPr>
            <a:spLocks noGrp="1"/>
          </p:cNvSpPr>
          <p:nvPr>
            <p:ph idx="1"/>
          </p:nvPr>
        </p:nvSpPr>
        <p:spPr>
          <a:xfrm>
            <a:off x="1155548" y="2217343"/>
            <a:ext cx="9880893" cy="3959619"/>
          </a:xfrm>
        </p:spPr>
        <p:txBody>
          <a:bodyPr>
            <a:normAutofit/>
          </a:bodyPr>
          <a:lstStyle/>
          <a:p>
            <a:r>
              <a:rPr lang="en-US" sz="2400" dirty="0"/>
              <a:t>Privacy intrusions</a:t>
            </a:r>
          </a:p>
          <a:p>
            <a:r>
              <a:rPr lang="en-US" sz="2400" dirty="0"/>
              <a:t>Algorithmic choice/display</a:t>
            </a:r>
          </a:p>
          <a:p>
            <a:r>
              <a:rPr lang="en-US" sz="2400" dirty="0"/>
              <a:t>Algorithmic moderation of content</a:t>
            </a:r>
          </a:p>
          <a:p>
            <a:r>
              <a:rPr lang="en-US" sz="2400" dirty="0"/>
              <a:t>Creation and sustaining of filter bubbles</a:t>
            </a:r>
          </a:p>
          <a:p>
            <a:r>
              <a:rPr lang="en-US" sz="2400" dirty="0"/>
              <a:t>Rabbit holes leading to misinformation, trust manipulation and/or exploitation</a:t>
            </a:r>
          </a:p>
          <a:p>
            <a:r>
              <a:rPr lang="en-CA" sz="2400" dirty="0"/>
              <a:t>“Digital media as a social space where inequalities, prejudices and power structures offline can be both reinforced and challenged.” Marei, F. G. (2024). </a:t>
            </a:r>
            <a:endParaRPr lang="en-US" sz="2400" dirty="0"/>
          </a:p>
          <a:p>
            <a:endParaRPr lang="en-US" sz="2400" dirty="0"/>
          </a:p>
        </p:txBody>
      </p:sp>
    </p:spTree>
    <p:extLst>
      <p:ext uri="{BB962C8B-B14F-4D97-AF65-F5344CB8AC3E}">
        <p14:creationId xmlns:p14="http://schemas.microsoft.com/office/powerpoint/2010/main" val="42942340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EB906F-7567-CAE8-F82B-4E7E30FA1E30}"/>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Partially Online Growing</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20A6E50-5980-6CB4-1BE8-D2E3FD9EA67F}"/>
              </a:ext>
            </a:extLst>
          </p:cNvPr>
          <p:cNvSpPr>
            <a:spLocks noGrp="1"/>
          </p:cNvSpPr>
          <p:nvPr>
            <p:ph idx="1"/>
          </p:nvPr>
        </p:nvSpPr>
        <p:spPr>
          <a:xfrm>
            <a:off x="4447308" y="591344"/>
            <a:ext cx="6906491" cy="5585619"/>
          </a:xfrm>
        </p:spPr>
        <p:txBody>
          <a:bodyPr anchor="ctr">
            <a:normAutofit/>
          </a:bodyPr>
          <a:lstStyle/>
          <a:p>
            <a:r>
              <a:rPr lang="en-CA" sz="2400" b="1" dirty="0"/>
              <a:t>Give Me That Online Religion</a:t>
            </a:r>
          </a:p>
          <a:p>
            <a:r>
              <a:rPr lang="en-CA" sz="2400" b="1" dirty="0"/>
              <a:t>“</a:t>
            </a:r>
            <a:r>
              <a:rPr lang="en-CA" sz="2400" dirty="0"/>
              <a:t>a 2023 Barna Group </a:t>
            </a:r>
            <a:r>
              <a:rPr lang="en-CA" sz="2400" dirty="0">
                <a:hlinkClick r:id="rId2"/>
              </a:rPr>
              <a:t>survey</a:t>
            </a:r>
            <a:r>
              <a:rPr lang="en-CA" sz="2400" dirty="0"/>
              <a:t>, 4 in 10 U.S. adults identifying as Christian said they </a:t>
            </a:r>
            <a:r>
              <a:rPr lang="en-CA" sz="2400" b="1" dirty="0"/>
              <a:t>would not likely attend their church if services moved exclusively online</a:t>
            </a:r>
            <a:r>
              <a:rPr lang="en-CA" sz="2400" dirty="0"/>
              <a:t>. One-third said they would be disappointed with such a change, and 27% said </a:t>
            </a:r>
            <a:r>
              <a:rPr lang="en-CA" sz="2400" b="1" dirty="0"/>
              <a:t>it would leave them feeling disconnected.</a:t>
            </a:r>
          </a:p>
          <a:p>
            <a:pPr>
              <a:spcAft>
                <a:spcPts val="900"/>
              </a:spcAft>
              <a:buNone/>
            </a:pPr>
            <a:r>
              <a:rPr lang="en-CA" sz="2400" dirty="0">
                <a:latin typeface="aktiv-grotesk-std"/>
              </a:rPr>
              <a:t>A Pew survey (2023) found 27% of Americans regularly view religious services on screens. This includes 10% who watch only online or on television and 17% attending both in person and virtually.</a:t>
            </a:r>
          </a:p>
          <a:p>
            <a:pPr>
              <a:spcAft>
                <a:spcPts val="900"/>
              </a:spcAft>
            </a:pPr>
            <a:r>
              <a:rPr lang="en-CA" sz="2400" dirty="0">
                <a:latin typeface="aktiv-grotesk-std"/>
              </a:rPr>
              <a:t>By comparison, 16% of respondents report attending church exclusively in person.</a:t>
            </a:r>
          </a:p>
          <a:p>
            <a:endParaRPr lang="en-CA" sz="2400" b="1" dirty="0"/>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32855521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4" name="Title 3">
            <a:extLst>
              <a:ext uri="{FF2B5EF4-FFF2-40B4-BE49-F238E27FC236}">
                <a16:creationId xmlns:a16="http://schemas.microsoft.com/office/drawing/2014/main" id="{E1BF4413-A2AC-1EFA-0239-8BEB534D5EFD}"/>
              </a:ext>
            </a:extLst>
          </p:cNvPr>
          <p:cNvSpPr>
            <a:spLocks noGrp="1"/>
          </p:cNvSpPr>
          <p:nvPr>
            <p:ph type="title"/>
          </p:nvPr>
        </p:nvSpPr>
        <p:spPr>
          <a:xfrm>
            <a:off x="838200" y="401221"/>
            <a:ext cx="10515600" cy="1348065"/>
          </a:xfrm>
        </p:spPr>
        <p:txBody>
          <a:bodyPr vert="horz" lIns="91440" tIns="45720" rIns="91440" bIns="45720" rtlCol="0" anchor="ctr">
            <a:normAutofit/>
          </a:bodyPr>
          <a:lstStyle/>
          <a:p>
            <a:r>
              <a:rPr lang="en-US" sz="5400" kern="1200" dirty="0">
                <a:solidFill>
                  <a:srgbClr val="FFFFFF"/>
                </a:solidFill>
                <a:latin typeface="+mj-lt"/>
                <a:ea typeface="+mj-ea"/>
                <a:cs typeface="+mj-cs"/>
              </a:rPr>
              <a:t>Online </a:t>
            </a:r>
            <a:r>
              <a:rPr lang="en-US" sz="5400" dirty="0">
                <a:solidFill>
                  <a:srgbClr val="FFFFFF"/>
                </a:solidFill>
              </a:rPr>
              <a:t>Religious Practices</a:t>
            </a:r>
            <a:endParaRPr lang="en-US" sz="5400" kern="1200" dirty="0">
              <a:solidFill>
                <a:srgbClr val="FFFFFF"/>
              </a:solidFill>
              <a:latin typeface="+mj-lt"/>
              <a:ea typeface="+mj-ea"/>
              <a:cs typeface="+mj-cs"/>
            </a:endParaRPr>
          </a:p>
        </p:txBody>
      </p:sp>
      <p:sp>
        <p:nvSpPr>
          <p:cNvPr id="5" name="TextBox 4">
            <a:extLst>
              <a:ext uri="{FF2B5EF4-FFF2-40B4-BE49-F238E27FC236}">
                <a16:creationId xmlns:a16="http://schemas.microsoft.com/office/drawing/2014/main" id="{58E2715D-B249-B910-088C-D6028197CB3B}"/>
              </a:ext>
            </a:extLst>
          </p:cNvPr>
          <p:cNvSpPr txBox="1"/>
          <p:nvPr/>
        </p:nvSpPr>
        <p:spPr>
          <a:xfrm>
            <a:off x="838200" y="2586789"/>
            <a:ext cx="10515600" cy="3590174"/>
          </a:xfrm>
          <a:prstGeom prst="rect">
            <a:avLst/>
          </a:prstGeom>
        </p:spPr>
        <p:txBody>
          <a:bodyPr vert="horz" lIns="91440" tIns="45720" rIns="91440" bIns="45720" rtlCol="0">
            <a:normAutofit/>
          </a:bodyPr>
          <a:lstStyle/>
          <a:p>
            <a:pPr indent="-228600">
              <a:lnSpc>
                <a:spcPct val="90000"/>
              </a:lnSpc>
              <a:spcBef>
                <a:spcPts val="900"/>
              </a:spcBef>
              <a:spcAft>
                <a:spcPts val="900"/>
              </a:spcAft>
              <a:buFont typeface="Arial" panose="020B0604020202020204" pitchFamily="34" charset="0"/>
              <a:buChar char="•"/>
            </a:pPr>
            <a:r>
              <a:rPr lang="en-US" sz="2000" b="1" u="none" strike="noStrike" dirty="0">
                <a:effectLst/>
              </a:rPr>
              <a:t>Live-Streaming Services:</a:t>
            </a:r>
            <a:r>
              <a:rPr lang="en-US" sz="2000" b="0" u="none" strike="noStrike" dirty="0">
                <a:effectLst/>
              </a:rPr>
              <a:t> Worshippers act as observers, viewing Masses, liturgies, or sermons broadcast from traditional physical spaces. [</a:t>
            </a:r>
            <a:r>
              <a:rPr lang="en-US" sz="2000" b="0" u="none" strike="noStrike" dirty="0">
                <a:effectLst/>
                <a:hlinkClick r:id="rId3"/>
              </a:rPr>
              <a:t>1</a:t>
            </a:r>
            <a:r>
              <a:rPr lang="en-US" sz="2000" b="0" u="none" strike="noStrike" dirty="0">
                <a:effectLst/>
              </a:rPr>
              <a:t>]</a:t>
            </a:r>
          </a:p>
          <a:p>
            <a:pPr indent="-228600">
              <a:lnSpc>
                <a:spcPct val="90000"/>
              </a:lnSpc>
              <a:spcBef>
                <a:spcPts val="900"/>
              </a:spcBef>
              <a:spcAft>
                <a:spcPts val="900"/>
              </a:spcAft>
              <a:buFont typeface="Arial" panose="020B0604020202020204" pitchFamily="34" charset="0"/>
              <a:buChar char="•"/>
            </a:pPr>
            <a:r>
              <a:rPr lang="en-US" sz="2000" b="1" u="none" strike="noStrike" dirty="0">
                <a:effectLst/>
              </a:rPr>
              <a:t>Interactive Prayer &amp; Meditation:</a:t>
            </a:r>
            <a:r>
              <a:rPr lang="en-US" sz="2000" b="0" u="none" strike="noStrike" dirty="0">
                <a:effectLst/>
              </a:rPr>
              <a:t> Using apps and websites for guided meditation, communal rosaries, or synchronized scripture study (e.g., Come Pray the Rosary, Sacred Space). [</a:t>
            </a:r>
            <a:r>
              <a:rPr lang="en-US" sz="2000" b="0" u="none" strike="noStrike" dirty="0">
                <a:effectLst/>
                <a:hlinkClick r:id="rId4"/>
              </a:rPr>
              <a:t>1</a:t>
            </a:r>
            <a:r>
              <a:rPr lang="en-US" sz="2000" b="0" u="none" strike="noStrike" dirty="0">
                <a:effectLst/>
              </a:rPr>
              <a:t>, </a:t>
            </a:r>
            <a:r>
              <a:rPr lang="en-US" sz="2000" b="0" u="none" strike="noStrike" dirty="0">
                <a:effectLst/>
                <a:hlinkClick r:id="rId5"/>
              </a:rPr>
              <a:t>2</a:t>
            </a:r>
            <a:r>
              <a:rPr lang="en-US" sz="2000" b="0" u="none" strike="noStrike" dirty="0">
                <a:effectLst/>
              </a:rPr>
              <a:t>]</a:t>
            </a:r>
          </a:p>
          <a:p>
            <a:pPr indent="-228600">
              <a:lnSpc>
                <a:spcPct val="90000"/>
              </a:lnSpc>
              <a:spcBef>
                <a:spcPts val="900"/>
              </a:spcBef>
              <a:spcAft>
                <a:spcPts val="900"/>
              </a:spcAft>
              <a:buFont typeface="Arial" panose="020B0604020202020204" pitchFamily="34" charset="0"/>
              <a:buChar char="•"/>
            </a:pPr>
            <a:r>
              <a:rPr lang="en-US" sz="2000" b="1" u="none" strike="noStrike" dirty="0">
                <a:effectLst/>
              </a:rPr>
              <a:t>Virtual Communities &amp; Covens:</a:t>
            </a:r>
            <a:r>
              <a:rPr lang="en-US" sz="2000" b="0" u="none" strike="noStrike" dirty="0">
                <a:effectLst/>
              </a:rPr>
              <a:t> Devotees interact synchronously on video platforms (like Zoom) to perform rituals, adapted in size and pacing for a digital format. [</a:t>
            </a:r>
            <a:r>
              <a:rPr lang="en-US" sz="2000" b="0" u="none" strike="noStrike" dirty="0">
                <a:effectLst/>
                <a:hlinkClick r:id="rId6"/>
              </a:rPr>
              <a:t>1</a:t>
            </a:r>
            <a:r>
              <a:rPr lang="en-US" sz="2000" b="0" u="none" strike="noStrike" dirty="0">
                <a:effectLst/>
              </a:rPr>
              <a:t>]</a:t>
            </a:r>
          </a:p>
          <a:p>
            <a:pPr indent="-228600">
              <a:lnSpc>
                <a:spcPct val="90000"/>
              </a:lnSpc>
              <a:spcBef>
                <a:spcPts val="900"/>
              </a:spcBef>
              <a:spcAft>
                <a:spcPts val="900"/>
              </a:spcAft>
              <a:buFont typeface="Arial" panose="020B0604020202020204" pitchFamily="34" charset="0"/>
              <a:buChar char="•"/>
            </a:pPr>
            <a:r>
              <a:rPr lang="en-US" sz="2000" b="1" u="none" strike="noStrike" dirty="0">
                <a:effectLst/>
              </a:rPr>
              <a:t>Virtual &amp; AI Experiences:</a:t>
            </a:r>
            <a:r>
              <a:rPr lang="en-US" sz="2000" b="0" u="none" strike="noStrike" dirty="0">
                <a:effectLst/>
              </a:rPr>
              <a:t> Exploring simulated holy sites in VR or interacting with AI-powered religious figures for a contemplative experience.</a:t>
            </a:r>
          </a:p>
        </p:txBody>
      </p:sp>
    </p:spTree>
    <p:extLst>
      <p:ext uri="{BB962C8B-B14F-4D97-AF65-F5344CB8AC3E}">
        <p14:creationId xmlns:p14="http://schemas.microsoft.com/office/powerpoint/2010/main" val="6121643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302E77-0039-287F-B97D-ABA2DA2EC4D6}"/>
              </a:ext>
            </a:extLst>
          </p:cNvPr>
          <p:cNvSpPr>
            <a:spLocks noGrp="1"/>
          </p:cNvSpPr>
          <p:nvPr>
            <p:ph type="title"/>
          </p:nvPr>
        </p:nvSpPr>
        <p:spPr>
          <a:xfrm>
            <a:off x="838200" y="668377"/>
            <a:ext cx="10515600" cy="1325563"/>
          </a:xfrm>
        </p:spPr>
        <p:txBody>
          <a:bodyPr vert="horz" lIns="91440" tIns="45720" rIns="91440" bIns="45720" rtlCol="0" anchor="ctr">
            <a:normAutofit/>
          </a:bodyPr>
          <a:lstStyle/>
          <a:p>
            <a:r>
              <a:rPr lang="en-US" kern="1200">
                <a:solidFill>
                  <a:schemeClr val="tx1"/>
                </a:solidFill>
                <a:latin typeface="+mj-lt"/>
                <a:ea typeface="+mj-ea"/>
                <a:cs typeface="+mj-cs"/>
              </a:rPr>
              <a:t>Online Ritual  Tips</a:t>
            </a:r>
          </a:p>
        </p:txBody>
      </p:sp>
      <p:sp>
        <p:nvSpPr>
          <p:cNvPr id="3" name="Content Placeholder 2">
            <a:extLst>
              <a:ext uri="{FF2B5EF4-FFF2-40B4-BE49-F238E27FC236}">
                <a16:creationId xmlns:a16="http://schemas.microsoft.com/office/drawing/2014/main" id="{65276D11-EB9B-3BC5-1EC8-5025F782F231}"/>
              </a:ext>
            </a:extLst>
          </p:cNvPr>
          <p:cNvSpPr>
            <a:spLocks noGrp="1"/>
          </p:cNvSpPr>
          <p:nvPr>
            <p:ph idx="1"/>
          </p:nvPr>
        </p:nvSpPr>
        <p:spPr>
          <a:xfrm>
            <a:off x="5935218" y="2166305"/>
            <a:ext cx="5097780" cy="3795748"/>
          </a:xfrm>
        </p:spPr>
        <p:txBody>
          <a:bodyPr vert="horz" lIns="91440" tIns="45720" rIns="91440" bIns="45720" rtlCol="0">
            <a:normAutofit/>
          </a:bodyPr>
          <a:lstStyle/>
          <a:p>
            <a:r>
              <a:rPr lang="en-US" sz="2400" dirty="0"/>
              <a:t>Use real objects – candles, bells, clothes</a:t>
            </a:r>
          </a:p>
          <a:p>
            <a:r>
              <a:rPr lang="en-US" sz="2400" dirty="0"/>
              <a:t>Have participants doing – not just watching (</a:t>
            </a:r>
            <a:r>
              <a:rPr lang="en-US" sz="2400" dirty="0" err="1"/>
              <a:t>ie</a:t>
            </a:r>
            <a:r>
              <a:rPr lang="en-US" sz="2400" dirty="0"/>
              <a:t> when extinguishing candle have everyone, turn on mics and blow together)</a:t>
            </a:r>
          </a:p>
          <a:p>
            <a:r>
              <a:rPr lang="en-US" sz="2400" dirty="0"/>
              <a:t>Encourage camera use, share your enthusiasm, smiles, singing.</a:t>
            </a:r>
          </a:p>
          <a:p>
            <a:r>
              <a:rPr lang="en-US" sz="2400" dirty="0"/>
              <a:t>Take advantage of visual and acoustic capabilities of the online </a:t>
            </a:r>
          </a:p>
        </p:txBody>
      </p:sp>
      <p:sp>
        <p:nvSpPr>
          <p:cNvPr id="5" name="TextBox 4">
            <a:extLst>
              <a:ext uri="{FF2B5EF4-FFF2-40B4-BE49-F238E27FC236}">
                <a16:creationId xmlns:a16="http://schemas.microsoft.com/office/drawing/2014/main" id="{EDE4B4D7-5E59-9315-6053-E9AB78BA78BA}"/>
              </a:ext>
            </a:extLst>
          </p:cNvPr>
          <p:cNvSpPr txBox="1"/>
          <p:nvPr/>
        </p:nvSpPr>
        <p:spPr>
          <a:xfrm>
            <a:off x="579501" y="2342277"/>
            <a:ext cx="5097780" cy="3795748"/>
          </a:xfrm>
          <a:prstGeom prst="rect">
            <a:avLst/>
          </a:prstGeom>
        </p:spPr>
        <p:txBody>
          <a:bodyPr vert="horz" lIns="91440" tIns="45720" rIns="91440" bIns="45720" rtlCol="0">
            <a:normAutofit/>
          </a:bodyPr>
          <a:lstStyle/>
          <a:p>
            <a:pPr indent="-228600">
              <a:lnSpc>
                <a:spcPct val="90000"/>
              </a:lnSpc>
              <a:spcBef>
                <a:spcPts val="75"/>
              </a:spcBef>
              <a:buFont typeface="Arial" panose="020B0604020202020204" pitchFamily="34" charset="0"/>
              <a:buChar char="•"/>
            </a:pPr>
            <a:endParaRPr lang="en-US" sz="2400" b="0" i="0" dirty="0">
              <a:effectLst/>
            </a:endParaRPr>
          </a:p>
          <a:p>
            <a:pPr indent="-228600">
              <a:lnSpc>
                <a:spcPct val="90000"/>
              </a:lnSpc>
              <a:spcBef>
                <a:spcPts val="75"/>
              </a:spcBef>
              <a:buFont typeface="Arial" panose="020B0604020202020204" pitchFamily="34" charset="0"/>
              <a:buChar char="•"/>
            </a:pPr>
            <a:r>
              <a:rPr lang="en-US" sz="2400" dirty="0"/>
              <a:t>R</a:t>
            </a:r>
            <a:r>
              <a:rPr lang="en-US" sz="2400" b="0" i="0" dirty="0">
                <a:effectLst/>
              </a:rPr>
              <a:t>itual is:  “a planned or improvised performance that effects a transition from everyday life to an alternative framework within which the everyday is transformed.” Driver </a:t>
            </a:r>
          </a:p>
        </p:txBody>
      </p:sp>
    </p:spTree>
    <p:extLst>
      <p:ext uri="{BB962C8B-B14F-4D97-AF65-F5344CB8AC3E}">
        <p14:creationId xmlns:p14="http://schemas.microsoft.com/office/powerpoint/2010/main" val="8067877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FCA6EB-EEDC-DC13-0BCB-10DB688625DE}"/>
              </a:ext>
            </a:extLst>
          </p:cNvPr>
          <p:cNvSpPr>
            <a:spLocks noGrp="1"/>
          </p:cNvSpPr>
          <p:nvPr>
            <p:ph type="title"/>
          </p:nvPr>
        </p:nvSpPr>
        <p:spPr>
          <a:xfrm>
            <a:off x="841248" y="548640"/>
            <a:ext cx="3600860" cy="5431536"/>
          </a:xfrm>
        </p:spPr>
        <p:txBody>
          <a:bodyPr>
            <a:normAutofit/>
          </a:bodyPr>
          <a:lstStyle/>
          <a:p>
            <a:r>
              <a:rPr lang="en-US" sz="5000"/>
              <a:t>Ritual in Synchronous online streaming</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F9BD72B-4C2F-E573-30DA-B9922272ACC3}"/>
              </a:ext>
            </a:extLst>
          </p:cNvPr>
          <p:cNvSpPr>
            <a:spLocks noGrp="1"/>
          </p:cNvSpPr>
          <p:nvPr>
            <p:ph idx="1"/>
          </p:nvPr>
        </p:nvSpPr>
        <p:spPr>
          <a:xfrm>
            <a:off x="5126418" y="552091"/>
            <a:ext cx="6224335" cy="5431536"/>
          </a:xfrm>
        </p:spPr>
        <p:txBody>
          <a:bodyPr anchor="ctr">
            <a:normAutofit/>
          </a:bodyPr>
          <a:lstStyle/>
          <a:p>
            <a:r>
              <a:rPr lang="en-CA" sz="2200"/>
              <a:t>“repeated greetings, symbolic gifting, synchronized audience responses, moderator mediation, and insider language operate as digital rituals that sustain collective identity and cultural continuity.” study from moderated, TikTok services (Setiawan Khasanah &amp; Luki (2026). </a:t>
            </a:r>
          </a:p>
        </p:txBody>
      </p:sp>
    </p:spTree>
    <p:extLst>
      <p:ext uri="{BB962C8B-B14F-4D97-AF65-F5344CB8AC3E}">
        <p14:creationId xmlns:p14="http://schemas.microsoft.com/office/powerpoint/2010/main" val="8251936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5CDA8-8AF0-9F71-9F6F-E51BFF781C51}"/>
              </a:ext>
            </a:extLst>
          </p:cNvPr>
          <p:cNvSpPr>
            <a:spLocks noGrp="1"/>
          </p:cNvSpPr>
          <p:nvPr>
            <p:ph type="title"/>
          </p:nvPr>
        </p:nvSpPr>
        <p:spPr/>
        <p:txBody>
          <a:bodyPr/>
          <a:lstStyle/>
          <a:p>
            <a:r>
              <a:rPr lang="en-US" dirty="0"/>
              <a:t>Materiality in Online Religion</a:t>
            </a:r>
          </a:p>
        </p:txBody>
      </p:sp>
      <p:sp>
        <p:nvSpPr>
          <p:cNvPr id="3" name="Content Placeholder 2">
            <a:extLst>
              <a:ext uri="{FF2B5EF4-FFF2-40B4-BE49-F238E27FC236}">
                <a16:creationId xmlns:a16="http://schemas.microsoft.com/office/drawing/2014/main" id="{85A5EA8C-9A0E-D9A3-95C1-370FB421EC7A}"/>
              </a:ext>
            </a:extLst>
          </p:cNvPr>
          <p:cNvSpPr>
            <a:spLocks noGrp="1"/>
          </p:cNvSpPr>
          <p:nvPr>
            <p:ph idx="1"/>
          </p:nvPr>
        </p:nvSpPr>
        <p:spPr/>
        <p:txBody>
          <a:bodyPr/>
          <a:lstStyle/>
          <a:p>
            <a:r>
              <a:rPr lang="en-CA" dirty="0"/>
              <a:t>Standard "Flat" Digital Religion versus Materialized Online Religion</a:t>
            </a:r>
            <a:endParaRPr lang="en-US" dirty="0"/>
          </a:p>
        </p:txBody>
      </p:sp>
      <p:sp>
        <p:nvSpPr>
          <p:cNvPr id="5" name="TextBox 4">
            <a:extLst>
              <a:ext uri="{FF2B5EF4-FFF2-40B4-BE49-F238E27FC236}">
                <a16:creationId xmlns:a16="http://schemas.microsoft.com/office/drawing/2014/main" id="{8870A612-0FF0-1C94-5B2A-F69C425D9E55}"/>
              </a:ext>
            </a:extLst>
          </p:cNvPr>
          <p:cNvSpPr txBox="1"/>
          <p:nvPr/>
        </p:nvSpPr>
        <p:spPr>
          <a:xfrm>
            <a:off x="1708879" y="2832583"/>
            <a:ext cx="7442615" cy="3539430"/>
          </a:xfrm>
          <a:prstGeom prst="rect">
            <a:avLst/>
          </a:prstGeom>
          <a:noFill/>
        </p:spPr>
        <p:txBody>
          <a:bodyPr wrap="square">
            <a:spAutoFit/>
          </a:bodyPr>
          <a:lstStyle/>
          <a:p>
            <a:r>
              <a:rPr lang="en-CA" sz="2800" b="0" i="0" dirty="0">
                <a:solidFill>
                  <a:srgbClr val="222222"/>
                </a:solidFill>
                <a:effectLst/>
                <a:latin typeface="Arial" panose="020B0604020202020204" pitchFamily="34" charset="0"/>
              </a:rPr>
              <a:t>“embed materiality and create a sense of physicality primarily through visualization, such as imagining being connected with others in the astral, and using tangible objects like altars and candles near the computer.”</a:t>
            </a:r>
          </a:p>
          <a:p>
            <a:endParaRPr lang="en-CA" sz="2800" dirty="0">
              <a:solidFill>
                <a:srgbClr val="222222"/>
              </a:solidFill>
              <a:latin typeface="Arial" panose="020B0604020202020204" pitchFamily="34" charset="0"/>
            </a:endParaRPr>
          </a:p>
          <a:p>
            <a:r>
              <a:rPr lang="en-CA" sz="2800" dirty="0">
                <a:solidFill>
                  <a:srgbClr val="222222"/>
                </a:solidFill>
                <a:latin typeface="Arial" panose="020B0604020202020204" pitchFamily="34" charset="0"/>
              </a:rPr>
              <a:t>Haptic devices (feelies) and linking online and offline objects	</a:t>
            </a:r>
            <a:endParaRPr lang="en-US" sz="2800" dirty="0"/>
          </a:p>
        </p:txBody>
      </p:sp>
    </p:spTree>
    <p:extLst>
      <p:ext uri="{BB962C8B-B14F-4D97-AF65-F5344CB8AC3E}">
        <p14:creationId xmlns:p14="http://schemas.microsoft.com/office/powerpoint/2010/main" val="3144562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637FB-2097-F791-B62F-1F99AAB7242D}"/>
              </a:ext>
            </a:extLst>
          </p:cNvPr>
          <p:cNvSpPr>
            <a:spLocks noGrp="1"/>
          </p:cNvSpPr>
          <p:nvPr>
            <p:ph type="title"/>
          </p:nvPr>
        </p:nvSpPr>
        <p:spPr/>
        <p:txBody>
          <a:bodyPr/>
          <a:lstStyle/>
          <a:p>
            <a:r>
              <a:rPr lang="en-US" dirty="0"/>
              <a:t>Bringing rituals from in-person ceremonies - Ritual</a:t>
            </a:r>
          </a:p>
        </p:txBody>
      </p:sp>
      <p:sp>
        <p:nvSpPr>
          <p:cNvPr id="3" name="Content Placeholder 2">
            <a:extLst>
              <a:ext uri="{FF2B5EF4-FFF2-40B4-BE49-F238E27FC236}">
                <a16:creationId xmlns:a16="http://schemas.microsoft.com/office/drawing/2014/main" id="{A0A23428-0E5E-FCED-75FF-49C4D58AF3DE}"/>
              </a:ext>
            </a:extLst>
          </p:cNvPr>
          <p:cNvSpPr>
            <a:spLocks noGrp="1"/>
          </p:cNvSpPr>
          <p:nvPr>
            <p:ph idx="1"/>
          </p:nvPr>
        </p:nvSpPr>
        <p:spPr/>
        <p:txBody>
          <a:bodyPr/>
          <a:lstStyle/>
          <a:p>
            <a:r>
              <a:rPr lang="en-US" dirty="0"/>
              <a:t>“</a:t>
            </a:r>
            <a:r>
              <a:rPr lang="en-CA" i="1" dirty="0"/>
              <a:t>primarily conceived in terms of a simulation of the “real.” Consequently these sites are envisaged in terms of conventional notions of sacred space and ritual performance, rather than as something radically new.” </a:t>
            </a:r>
            <a:r>
              <a:rPr lang="en-CA" dirty="0"/>
              <a:t>Jacobs, S. (2007), </a:t>
            </a:r>
          </a:p>
          <a:p>
            <a:r>
              <a:rPr lang="en-CA" dirty="0"/>
              <a:t>Buddhists talk of the principle of ‘co-location’ by which a digital space is re-created as a sacred space, “Ashraf, C. (2022). </a:t>
            </a:r>
          </a:p>
          <a:p>
            <a:r>
              <a:rPr lang="en-CA" dirty="0"/>
              <a:t>Can you imagine any new forms of ritual behaviour that can only exist online?</a:t>
            </a:r>
          </a:p>
        </p:txBody>
      </p:sp>
    </p:spTree>
    <p:extLst>
      <p:ext uri="{BB962C8B-B14F-4D97-AF65-F5344CB8AC3E}">
        <p14:creationId xmlns:p14="http://schemas.microsoft.com/office/powerpoint/2010/main" val="22847305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2D9DD8C-8575-F40B-26F9-E130D7EB734C}"/>
              </a:ext>
            </a:extLst>
          </p:cNvPr>
          <p:cNvSpPr txBox="1"/>
          <p:nvPr/>
        </p:nvSpPr>
        <p:spPr>
          <a:xfrm>
            <a:off x="1471613" y="560338"/>
            <a:ext cx="7872412" cy="3539430"/>
          </a:xfrm>
          <a:prstGeom prst="rect">
            <a:avLst/>
          </a:prstGeom>
          <a:noFill/>
        </p:spPr>
        <p:txBody>
          <a:bodyPr wrap="square">
            <a:spAutoFit/>
          </a:bodyPr>
          <a:lstStyle/>
          <a:p>
            <a:endParaRPr lang="en-CA" sz="2800" dirty="0">
              <a:latin typeface="Times New Roman" panose="02020603050405020304" pitchFamily="18" charset="0"/>
            </a:endParaRPr>
          </a:p>
          <a:p>
            <a:endParaRPr lang="en-CA" sz="2800" dirty="0">
              <a:latin typeface="Times New Roman" panose="02020603050405020304" pitchFamily="18" charset="0"/>
            </a:endParaRPr>
          </a:p>
          <a:p>
            <a:r>
              <a:rPr lang="en-US" sz="2800" dirty="0"/>
              <a:t>Unitarians embrace religious images, songs, sounds, writings and poetry from many religious tradition.</a:t>
            </a:r>
          </a:p>
          <a:p>
            <a:r>
              <a:rPr lang="en-US" sz="2800" dirty="0"/>
              <a:t>How have these media changed through digitization and AI enhancement?</a:t>
            </a:r>
          </a:p>
          <a:p>
            <a:endParaRPr lang="en-US" sz="2800" dirty="0"/>
          </a:p>
        </p:txBody>
      </p:sp>
      <p:sp>
        <p:nvSpPr>
          <p:cNvPr id="4" name="TextBox 3">
            <a:extLst>
              <a:ext uri="{FF2B5EF4-FFF2-40B4-BE49-F238E27FC236}">
                <a16:creationId xmlns:a16="http://schemas.microsoft.com/office/drawing/2014/main" id="{17ECEAA8-EEF2-FB2D-6C58-7842718CCD91}"/>
              </a:ext>
            </a:extLst>
          </p:cNvPr>
          <p:cNvSpPr txBox="1"/>
          <p:nvPr/>
        </p:nvSpPr>
        <p:spPr>
          <a:xfrm>
            <a:off x="2000250" y="4000500"/>
            <a:ext cx="287258" cy="369332"/>
          </a:xfrm>
          <a:prstGeom prst="rect">
            <a:avLst/>
          </a:prstGeom>
          <a:noFill/>
        </p:spPr>
        <p:txBody>
          <a:bodyPr wrap="none" rtlCol="0">
            <a:spAutoFit/>
          </a:bodyPr>
          <a:lstStyle/>
          <a:p>
            <a:r>
              <a:rPr lang="en-US" dirty="0"/>
              <a:t>x</a:t>
            </a:r>
          </a:p>
        </p:txBody>
      </p:sp>
    </p:spTree>
    <p:extLst>
      <p:ext uri="{BB962C8B-B14F-4D97-AF65-F5344CB8AC3E}">
        <p14:creationId xmlns:p14="http://schemas.microsoft.com/office/powerpoint/2010/main" val="13610207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0C01-26EB-9FDD-6DAE-678194807683}"/>
              </a:ext>
            </a:extLst>
          </p:cNvPr>
          <p:cNvSpPr>
            <a:spLocks noGrp="1"/>
          </p:cNvSpPr>
          <p:nvPr>
            <p:ph type="title"/>
          </p:nvPr>
        </p:nvSpPr>
        <p:spPr/>
        <p:txBody>
          <a:bodyPr/>
          <a:lstStyle/>
          <a:p>
            <a:r>
              <a:rPr lang="en-US" dirty="0"/>
              <a:t>Design Solutions </a:t>
            </a:r>
          </a:p>
        </p:txBody>
      </p:sp>
      <p:sp>
        <p:nvSpPr>
          <p:cNvPr id="3" name="Content Placeholder 2">
            <a:extLst>
              <a:ext uri="{FF2B5EF4-FFF2-40B4-BE49-F238E27FC236}">
                <a16:creationId xmlns:a16="http://schemas.microsoft.com/office/drawing/2014/main" id="{07F7800C-0B90-AEDE-8E31-BBB103AF794F}"/>
              </a:ext>
            </a:extLst>
          </p:cNvPr>
          <p:cNvSpPr>
            <a:spLocks noGrp="1"/>
          </p:cNvSpPr>
          <p:nvPr>
            <p:ph idx="1"/>
          </p:nvPr>
        </p:nvSpPr>
        <p:spPr/>
        <p:txBody>
          <a:bodyPr>
            <a:normAutofit fontScale="92500" lnSpcReduction="10000"/>
          </a:bodyPr>
          <a:lstStyle/>
          <a:p>
            <a:r>
              <a:rPr lang="en-US" dirty="0"/>
              <a:t>“</a:t>
            </a:r>
            <a:r>
              <a:rPr lang="en-CA" dirty="0"/>
              <a:t>sustaining low-burden continuity often reduces intensity, while sustaining ritual intensity often increases coordination costs and burden.” </a:t>
            </a:r>
            <a:r>
              <a:rPr lang="en-CA" u="sng" dirty="0">
                <a:hlinkClick r:id="rId3"/>
              </a:rPr>
              <a:t>DIS '26: Proceedings of the 2026 Designing Interactive Systems Conference</a:t>
            </a:r>
            <a:endParaRPr lang="en-CA" u="sng" dirty="0"/>
          </a:p>
          <a:p>
            <a:r>
              <a:rPr lang="en-CA" dirty="0"/>
              <a:t>making presence perceptible via partial cues – “cameras on”</a:t>
            </a:r>
          </a:p>
          <a:p>
            <a:r>
              <a:rPr lang="en-CA" dirty="0"/>
              <a:t>“Provide affective scripts with negotiable boundaries. Offer a fixed, culturally recognizable format that lowers the threshold for participation while leaving room for boundary negotiation.”</a:t>
            </a:r>
          </a:p>
          <a:p>
            <a:r>
              <a:rPr lang="en-CA" dirty="0"/>
              <a:t>Need for sharing of Concerns and Celebrations in NAUA gatherings</a:t>
            </a:r>
          </a:p>
          <a:p>
            <a:r>
              <a:rPr lang="en-CA" dirty="0"/>
              <a:t>Encourage ‘back channel” text chat</a:t>
            </a:r>
            <a:br>
              <a:rPr lang="en-CA" dirty="0"/>
            </a:br>
            <a:endParaRPr lang="en-US" dirty="0"/>
          </a:p>
        </p:txBody>
      </p:sp>
    </p:spTree>
    <p:extLst>
      <p:ext uri="{BB962C8B-B14F-4D97-AF65-F5344CB8AC3E}">
        <p14:creationId xmlns:p14="http://schemas.microsoft.com/office/powerpoint/2010/main" val="39403777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05F179-D99A-DF05-D6FF-528C32BCD1C0}"/>
              </a:ext>
            </a:extLst>
          </p:cNvPr>
          <p:cNvSpPr>
            <a:spLocks noGrp="1"/>
          </p:cNvSpPr>
          <p:nvPr>
            <p:ph type="title"/>
          </p:nvPr>
        </p:nvSpPr>
        <p:spPr>
          <a:xfrm>
            <a:off x="841248" y="2865850"/>
            <a:ext cx="10506455" cy="2967208"/>
          </a:xfrm>
        </p:spPr>
        <p:txBody>
          <a:bodyPr vert="horz" lIns="91440" tIns="45720" rIns="91440" bIns="45720" rtlCol="0" anchor="b">
            <a:normAutofit fontScale="90000"/>
          </a:bodyPr>
          <a:lstStyle/>
          <a:p>
            <a:r>
              <a:rPr lang="en-US" sz="8000" dirty="0"/>
              <a:t>Participation Question #2</a:t>
            </a:r>
            <a:br>
              <a:rPr lang="en-US" sz="8000" dirty="0"/>
            </a:br>
            <a:br>
              <a:rPr lang="en-US" sz="8000" dirty="0"/>
            </a:br>
            <a:r>
              <a:rPr lang="en-US" sz="7400" kern="1200" dirty="0">
                <a:solidFill>
                  <a:schemeClr val="tx1"/>
                </a:solidFill>
                <a:latin typeface="+mj-lt"/>
                <a:ea typeface="+mj-ea"/>
                <a:cs typeface="+mj-cs"/>
              </a:rPr>
              <a:t>What Online Ritual/Practice  works or does not work, for you?</a:t>
            </a:r>
          </a:p>
        </p:txBody>
      </p:sp>
      <p:sp>
        <p:nvSpPr>
          <p:cNvPr id="21" name="Rectangle 20">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3" name="Rectangle 22">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25513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A57944-7849-C4CE-9C3E-2B90A10EB995}"/>
              </a:ext>
            </a:extLst>
          </p:cNvPr>
          <p:cNvSpPr>
            <a:spLocks noGrp="1"/>
          </p:cNvSpPr>
          <p:nvPr>
            <p:ph type="title"/>
          </p:nvPr>
        </p:nvSpPr>
        <p:spPr>
          <a:xfrm>
            <a:off x="643468" y="643467"/>
            <a:ext cx="4620584" cy="4567137"/>
          </a:xfrm>
        </p:spPr>
        <p:txBody>
          <a:bodyPr vert="horz" lIns="91440" tIns="45720" rIns="91440" bIns="45720" rtlCol="0" anchor="b">
            <a:normAutofit/>
          </a:bodyPr>
          <a:lstStyle/>
          <a:p>
            <a:r>
              <a:rPr lang="en-US"/>
              <a:t>A look at Online Religion Today</a:t>
            </a:r>
          </a:p>
        </p:txBody>
      </p:sp>
      <p:pic>
        <p:nvPicPr>
          <p:cNvPr id="5" name="Picture 4" descr="A Buddha figurine with a person sitting on the background holding a beaded necklace">
            <a:extLst>
              <a:ext uri="{FF2B5EF4-FFF2-40B4-BE49-F238E27FC236}">
                <a16:creationId xmlns:a16="http://schemas.microsoft.com/office/drawing/2014/main" id="{7A3A1ABA-A9FE-3FF9-71EB-29A3C1E131FB}"/>
              </a:ext>
            </a:extLst>
          </p:cNvPr>
          <p:cNvPicPr>
            <a:picLocks noChangeAspect="1"/>
          </p:cNvPicPr>
          <p:nvPr/>
        </p:nvPicPr>
        <p:blipFill>
          <a:blip r:embed="rId2"/>
          <a:srcRect l="17395" r="17395"/>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9149321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AF2F20D-6368-D4E6-6507-38F80943F6EC}"/>
              </a:ext>
            </a:extLst>
          </p:cNvPr>
          <p:cNvSpPr txBox="1"/>
          <p:nvPr/>
        </p:nvSpPr>
        <p:spPr>
          <a:xfrm>
            <a:off x="1200150" y="1125662"/>
            <a:ext cx="9772650" cy="4862870"/>
          </a:xfrm>
          <a:prstGeom prst="rect">
            <a:avLst/>
          </a:prstGeom>
          <a:noFill/>
        </p:spPr>
        <p:txBody>
          <a:bodyPr wrap="square">
            <a:spAutoFit/>
          </a:bodyPr>
          <a:lstStyle/>
          <a:p>
            <a:pPr>
              <a:spcAft>
                <a:spcPts val="1200"/>
              </a:spcAft>
              <a:buNone/>
            </a:pPr>
            <a:r>
              <a:rPr lang="en-CA" sz="2000" b="0" u="none" strike="noStrike" dirty="0">
                <a:effectLst/>
                <a:latin typeface="Google Sans"/>
              </a:rPr>
              <a:t>The </a:t>
            </a:r>
            <a:r>
              <a:rPr lang="en-CA" sz="2000" b="0" u="none" strike="noStrike" dirty="0">
                <a:effectLst/>
                <a:latin typeface="Google Sans"/>
                <a:hlinkClick r:id="rId2"/>
              </a:rPr>
              <a:t>Church of the Larger Fellowship</a:t>
            </a:r>
            <a:r>
              <a:rPr lang="en-CA" sz="2000" b="0" u="none" strike="noStrike" dirty="0">
                <a:effectLst/>
                <a:latin typeface="Google Sans"/>
              </a:rPr>
              <a:t> (CLF) is a global, non-local Unitarian Universalist congregation founded in 1944 to serve isolated individuals, featuring online worship, covenant groups, and a prison ministry. </a:t>
            </a:r>
          </a:p>
          <a:p>
            <a:pPr>
              <a:spcBef>
                <a:spcPts val="900"/>
              </a:spcBef>
              <a:spcAft>
                <a:spcPts val="1200"/>
              </a:spcAft>
              <a:buNone/>
            </a:pPr>
            <a:r>
              <a:rPr lang="en-CA" sz="2000" b="1" u="none" strike="noStrike" dirty="0">
                <a:effectLst/>
                <a:latin typeface="Google Sans"/>
              </a:rPr>
              <a:t>Founded in 1944</a:t>
            </a:r>
            <a:r>
              <a:rPr lang="en-CA" sz="2000" b="0" u="none" strike="noStrike" dirty="0">
                <a:effectLst/>
                <a:latin typeface="Google Sans"/>
              </a:rPr>
              <a:t>: </a:t>
            </a:r>
            <a:r>
              <a:rPr lang="en-CA" sz="2000" dirty="0">
                <a:latin typeface="Google Sans"/>
              </a:rPr>
              <a:t>T</a:t>
            </a:r>
            <a:r>
              <a:rPr lang="en-CA" sz="2000" b="0" u="none" strike="noStrike" dirty="0">
                <a:effectLst/>
                <a:latin typeface="Google Sans"/>
              </a:rPr>
              <a:t>o connect Unitarians living in areas without a physical local church.</a:t>
            </a:r>
          </a:p>
          <a:p>
            <a:pPr>
              <a:spcBef>
                <a:spcPts val="900"/>
              </a:spcBef>
              <a:spcAft>
                <a:spcPts val="1200"/>
              </a:spcAft>
              <a:buNone/>
            </a:pPr>
            <a:r>
              <a:rPr lang="en-CA" sz="2000" b="1" u="none" strike="noStrike" dirty="0">
                <a:effectLst/>
                <a:latin typeface="Google Sans"/>
              </a:rPr>
              <a:t>No Boundaries</a:t>
            </a:r>
            <a:r>
              <a:rPr lang="en-CA" sz="2000" b="0" u="none" strike="noStrike" dirty="0">
                <a:effectLst/>
                <a:latin typeface="Google Sans"/>
              </a:rPr>
              <a:t>: Operates as a "congregation without walls" for members worldwide</a:t>
            </a:r>
          </a:p>
          <a:p>
            <a:pPr>
              <a:spcBef>
                <a:spcPts val="1800"/>
              </a:spcBef>
              <a:spcAft>
                <a:spcPts val="900"/>
              </a:spcAft>
              <a:buNone/>
            </a:pPr>
            <a:r>
              <a:rPr lang="en-CA" sz="2000" b="1" u="none" strike="noStrike" dirty="0">
                <a:effectLst/>
                <a:latin typeface="Google Sans"/>
              </a:rPr>
              <a:t>Programs and Services:</a:t>
            </a:r>
          </a:p>
          <a:p>
            <a:pPr>
              <a:spcBef>
                <a:spcPts val="900"/>
              </a:spcBef>
              <a:spcAft>
                <a:spcPts val="1200"/>
              </a:spcAft>
              <a:buNone/>
            </a:pPr>
            <a:r>
              <a:rPr lang="en-CA" sz="2000" b="1" u="none" strike="noStrike" dirty="0">
                <a:effectLst/>
                <a:latin typeface="Google Sans"/>
              </a:rPr>
              <a:t>Online Worship</a:t>
            </a:r>
            <a:r>
              <a:rPr lang="en-CA" sz="2000" b="0" u="none" strike="noStrike" dirty="0">
                <a:effectLst/>
                <a:latin typeface="Google Sans"/>
              </a:rPr>
              <a:t>: Offers virtual Sunday services and theological gatherings.</a:t>
            </a:r>
          </a:p>
          <a:p>
            <a:pPr>
              <a:spcBef>
                <a:spcPts val="900"/>
              </a:spcBef>
              <a:spcAft>
                <a:spcPts val="1200"/>
              </a:spcAft>
              <a:buNone/>
            </a:pPr>
            <a:r>
              <a:rPr lang="en-CA" sz="2000" b="1" u="none" strike="noStrike" dirty="0">
                <a:effectLst/>
                <a:latin typeface="Google Sans"/>
              </a:rPr>
              <a:t>Quest Magazine</a:t>
            </a:r>
            <a:r>
              <a:rPr lang="en-CA" sz="2000" b="0" u="none" strike="noStrike" dirty="0">
                <a:effectLst/>
                <a:latin typeface="Google Sans"/>
              </a:rPr>
              <a:t>: Publishes regular reflective materials and resources for members.</a:t>
            </a:r>
          </a:p>
          <a:p>
            <a:pPr>
              <a:spcBef>
                <a:spcPts val="900"/>
              </a:spcBef>
              <a:spcAft>
                <a:spcPts val="1200"/>
              </a:spcAft>
            </a:pPr>
            <a:r>
              <a:rPr lang="en-CA" sz="2000" b="1" u="none" strike="noStrike" dirty="0">
                <a:effectLst/>
                <a:latin typeface="Google Sans"/>
              </a:rPr>
              <a:t>Prison Ministry</a:t>
            </a:r>
            <a:r>
              <a:rPr lang="en-CA" sz="2000" b="0" u="none" strike="noStrike" dirty="0">
                <a:effectLst/>
                <a:latin typeface="Google Sans"/>
              </a:rPr>
              <a:t>: Maintains a large letter-writing and spiritual support network for incarcerated Unitarian Universalists. </a:t>
            </a:r>
          </a:p>
        </p:txBody>
      </p:sp>
      <p:sp>
        <p:nvSpPr>
          <p:cNvPr id="6" name="TextBox 5">
            <a:extLst>
              <a:ext uri="{FF2B5EF4-FFF2-40B4-BE49-F238E27FC236}">
                <a16:creationId xmlns:a16="http://schemas.microsoft.com/office/drawing/2014/main" id="{4D81457B-CD5B-022E-B0A0-0B25CE120E50}"/>
              </a:ext>
            </a:extLst>
          </p:cNvPr>
          <p:cNvSpPr txBox="1"/>
          <p:nvPr/>
        </p:nvSpPr>
        <p:spPr>
          <a:xfrm>
            <a:off x="1571625" y="500063"/>
            <a:ext cx="4559838" cy="646331"/>
          </a:xfrm>
          <a:prstGeom prst="rect">
            <a:avLst/>
          </a:prstGeom>
          <a:noFill/>
        </p:spPr>
        <p:txBody>
          <a:bodyPr wrap="none" rtlCol="0">
            <a:spAutoFit/>
          </a:bodyPr>
          <a:lstStyle/>
          <a:p>
            <a:r>
              <a:rPr lang="en-US" sz="3600" b="1" dirty="0"/>
              <a:t>UUA’s Online Church</a:t>
            </a:r>
          </a:p>
        </p:txBody>
      </p:sp>
      <p:sp>
        <p:nvSpPr>
          <p:cNvPr id="7" name="TextBox 6">
            <a:extLst>
              <a:ext uri="{FF2B5EF4-FFF2-40B4-BE49-F238E27FC236}">
                <a16:creationId xmlns:a16="http://schemas.microsoft.com/office/drawing/2014/main" id="{1DC69156-70EF-FDD5-E530-BC36A2548255}"/>
              </a:ext>
            </a:extLst>
          </p:cNvPr>
          <p:cNvSpPr txBox="1"/>
          <p:nvPr/>
        </p:nvSpPr>
        <p:spPr>
          <a:xfrm>
            <a:off x="10258425" y="6029325"/>
            <a:ext cx="1136850" cy="646331"/>
          </a:xfrm>
          <a:prstGeom prst="rect">
            <a:avLst/>
          </a:prstGeom>
          <a:noFill/>
        </p:spPr>
        <p:txBody>
          <a:bodyPr wrap="none" rtlCol="0">
            <a:spAutoFit/>
          </a:bodyPr>
          <a:lstStyle/>
          <a:p>
            <a:r>
              <a:rPr lang="en-US" dirty="0"/>
              <a:t>Source </a:t>
            </a:r>
          </a:p>
          <a:p>
            <a:r>
              <a:rPr lang="en-US" dirty="0"/>
              <a:t>Google AI</a:t>
            </a:r>
          </a:p>
        </p:txBody>
      </p:sp>
    </p:spTree>
    <p:extLst>
      <p:ext uri="{BB962C8B-B14F-4D97-AF65-F5344CB8AC3E}">
        <p14:creationId xmlns:p14="http://schemas.microsoft.com/office/powerpoint/2010/main" val="3541440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36ADFA7-A054-731F-B946-03D5F16DF3B4}"/>
              </a:ext>
            </a:extLst>
          </p:cNvPr>
          <p:cNvPicPr>
            <a:picLocks noChangeAspect="1"/>
          </p:cNvPicPr>
          <p:nvPr/>
        </p:nvPicPr>
        <p:blipFill>
          <a:blip r:embed="rId2"/>
          <a:stretch>
            <a:fillRect/>
          </a:stretch>
        </p:blipFill>
        <p:spPr>
          <a:xfrm>
            <a:off x="1045503" y="0"/>
            <a:ext cx="6949921" cy="6026142"/>
          </a:xfrm>
          <a:prstGeom prst="rect">
            <a:avLst/>
          </a:prstGeom>
        </p:spPr>
      </p:pic>
      <p:sp>
        <p:nvSpPr>
          <p:cNvPr id="3" name="TextBox 2">
            <a:extLst>
              <a:ext uri="{FF2B5EF4-FFF2-40B4-BE49-F238E27FC236}">
                <a16:creationId xmlns:a16="http://schemas.microsoft.com/office/drawing/2014/main" id="{0E16938C-5D81-0A3B-2A20-E1311E342CC1}"/>
              </a:ext>
            </a:extLst>
          </p:cNvPr>
          <p:cNvSpPr txBox="1"/>
          <p:nvPr/>
        </p:nvSpPr>
        <p:spPr>
          <a:xfrm>
            <a:off x="3691967" y="6366797"/>
            <a:ext cx="5019451" cy="369332"/>
          </a:xfrm>
          <a:prstGeom prst="rect">
            <a:avLst/>
          </a:prstGeom>
          <a:noFill/>
        </p:spPr>
        <p:txBody>
          <a:bodyPr wrap="none" rtlCol="0">
            <a:spAutoFit/>
          </a:bodyPr>
          <a:lstStyle/>
          <a:p>
            <a:r>
              <a:rPr lang="en-US" dirty="0"/>
              <a:t>https://</a:t>
            </a:r>
            <a:r>
              <a:rPr lang="en-US" dirty="0" err="1"/>
              <a:t>www.universalistcommunityofhope.faith</a:t>
            </a:r>
            <a:r>
              <a:rPr lang="en-US" dirty="0"/>
              <a:t>/</a:t>
            </a:r>
          </a:p>
        </p:txBody>
      </p:sp>
      <p:sp>
        <p:nvSpPr>
          <p:cNvPr id="4" name="TextBox 3">
            <a:extLst>
              <a:ext uri="{FF2B5EF4-FFF2-40B4-BE49-F238E27FC236}">
                <a16:creationId xmlns:a16="http://schemas.microsoft.com/office/drawing/2014/main" id="{89A9AA15-828A-0E58-1A05-4596FA9D03FC}"/>
              </a:ext>
            </a:extLst>
          </p:cNvPr>
          <p:cNvSpPr txBox="1"/>
          <p:nvPr/>
        </p:nvSpPr>
        <p:spPr>
          <a:xfrm>
            <a:off x="8474926" y="2252546"/>
            <a:ext cx="3467552" cy="646331"/>
          </a:xfrm>
          <a:prstGeom prst="rect">
            <a:avLst/>
          </a:prstGeom>
          <a:noFill/>
        </p:spPr>
        <p:txBody>
          <a:bodyPr wrap="none" rtlCol="0">
            <a:spAutoFit/>
          </a:bodyPr>
          <a:lstStyle/>
          <a:p>
            <a:r>
              <a:rPr lang="en-CA" b="1" dirty="0"/>
              <a:t>Senje </a:t>
            </a:r>
            <a:r>
              <a:rPr lang="en-CA" b="1" dirty="0" err="1"/>
              <a:t>Wekoye</a:t>
            </a:r>
            <a:r>
              <a:rPr lang="en-CA" dirty="0"/>
              <a:t> </a:t>
            </a:r>
          </a:p>
          <a:p>
            <a:r>
              <a:rPr lang="en-CA" dirty="0"/>
              <a:t>Aka </a:t>
            </a:r>
            <a:r>
              <a:rPr lang="en-CA" dirty="0" err="1"/>
              <a:t>SarahRuth</a:t>
            </a:r>
            <a:r>
              <a:rPr lang="en-CA" dirty="0"/>
              <a:t> Hodgkinson Davis</a:t>
            </a:r>
            <a:endParaRPr lang="en-US" dirty="0"/>
          </a:p>
        </p:txBody>
      </p:sp>
    </p:spTree>
    <p:extLst>
      <p:ext uri="{BB962C8B-B14F-4D97-AF65-F5344CB8AC3E}">
        <p14:creationId xmlns:p14="http://schemas.microsoft.com/office/powerpoint/2010/main" val="29722449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2E253-B02C-2970-1C1E-5E4F3527AAC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0DD3243-7752-3B11-248B-8ABA8D0ED58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B0A74FD-6488-6F32-B443-2D4D7AED38DE}"/>
              </a:ext>
            </a:extLst>
          </p:cNvPr>
          <p:cNvPicPr>
            <a:picLocks noChangeAspect="1"/>
          </p:cNvPicPr>
          <p:nvPr/>
        </p:nvPicPr>
        <p:blipFill>
          <a:blip r:embed="rId3"/>
          <a:stretch>
            <a:fillRect/>
          </a:stretch>
        </p:blipFill>
        <p:spPr>
          <a:xfrm>
            <a:off x="838200" y="681037"/>
            <a:ext cx="10891254" cy="5811838"/>
          </a:xfrm>
          <a:prstGeom prst="rect">
            <a:avLst/>
          </a:prstGeom>
        </p:spPr>
      </p:pic>
    </p:spTree>
    <p:extLst>
      <p:ext uri="{BB962C8B-B14F-4D97-AF65-F5344CB8AC3E}">
        <p14:creationId xmlns:p14="http://schemas.microsoft.com/office/powerpoint/2010/main" val="35586652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62BB6-9B6A-BE76-91A2-E39D06071E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DC8FE5-1FFD-EFF8-1256-1C408C816DC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D81C5EF-511C-182A-06C2-1708FCC1C12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28F79E6-F123-48D7-0DBB-7BFA9BFC976B}"/>
              </a:ext>
            </a:extLst>
          </p:cNvPr>
          <p:cNvPicPr>
            <a:picLocks noChangeAspect="1"/>
          </p:cNvPicPr>
          <p:nvPr/>
        </p:nvPicPr>
        <p:blipFill>
          <a:blip r:embed="rId2"/>
          <a:stretch>
            <a:fillRect/>
          </a:stretch>
        </p:blipFill>
        <p:spPr>
          <a:xfrm>
            <a:off x="2209800" y="1276692"/>
            <a:ext cx="7772400" cy="4304616"/>
          </a:xfrm>
          <a:prstGeom prst="rect">
            <a:avLst/>
          </a:prstGeom>
        </p:spPr>
      </p:pic>
    </p:spTree>
    <p:extLst>
      <p:ext uri="{BB962C8B-B14F-4D97-AF65-F5344CB8AC3E}">
        <p14:creationId xmlns:p14="http://schemas.microsoft.com/office/powerpoint/2010/main" val="1509702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7A4DD-2804-0162-8698-620E21AEC039}"/>
              </a:ext>
            </a:extLst>
          </p:cNvPr>
          <p:cNvSpPr>
            <a:spLocks noGrp="1"/>
          </p:cNvSpPr>
          <p:nvPr>
            <p:ph type="title"/>
          </p:nvPr>
        </p:nvSpPr>
        <p:spPr/>
        <p:txBody>
          <a:bodyPr/>
          <a:lstStyle/>
          <a:p>
            <a:r>
              <a:rPr lang="en-US" dirty="0"/>
              <a:t>Top 100 most influential churches in USA (</a:t>
            </a:r>
            <a:r>
              <a:rPr lang="en-US" dirty="0" err="1"/>
              <a:t>Youtube</a:t>
            </a:r>
            <a:r>
              <a:rPr lang="en-US" dirty="0"/>
              <a:t>)</a:t>
            </a:r>
          </a:p>
        </p:txBody>
      </p:sp>
      <p:sp>
        <p:nvSpPr>
          <p:cNvPr id="3" name="Content Placeholder 2">
            <a:extLst>
              <a:ext uri="{FF2B5EF4-FFF2-40B4-BE49-F238E27FC236}">
                <a16:creationId xmlns:a16="http://schemas.microsoft.com/office/drawing/2014/main" id="{04E14FA4-BE87-885E-8D9F-3399234DDB47}"/>
              </a:ext>
            </a:extLst>
          </p:cNvPr>
          <p:cNvSpPr>
            <a:spLocks noGrp="1"/>
          </p:cNvSpPr>
          <p:nvPr>
            <p:ph idx="1"/>
          </p:nvPr>
        </p:nvSpPr>
        <p:spPr>
          <a:xfrm>
            <a:off x="938213" y="1690688"/>
            <a:ext cx="3948113" cy="4351338"/>
          </a:xfrm>
        </p:spPr>
        <p:txBody>
          <a:bodyPr/>
          <a:lstStyle/>
          <a:p>
            <a:r>
              <a:rPr lang="en-US" dirty="0"/>
              <a:t>Size – onsite congregation plus the online congregation</a:t>
            </a:r>
          </a:p>
          <a:p>
            <a:r>
              <a:rPr lang="en-US" dirty="0"/>
              <a:t>Momentum</a:t>
            </a:r>
          </a:p>
          <a:p>
            <a:r>
              <a:rPr lang="en-US" dirty="0"/>
              <a:t>Platform(s)</a:t>
            </a:r>
          </a:p>
          <a:p>
            <a:endParaRPr lang="en-US" dirty="0"/>
          </a:p>
        </p:txBody>
      </p:sp>
      <p:sp>
        <p:nvSpPr>
          <p:cNvPr id="4" name="TextBox 3">
            <a:extLst>
              <a:ext uri="{FF2B5EF4-FFF2-40B4-BE49-F238E27FC236}">
                <a16:creationId xmlns:a16="http://schemas.microsoft.com/office/drawing/2014/main" id="{6B8F9BD4-9124-242E-3709-F06C9AD6DCBD}"/>
              </a:ext>
            </a:extLst>
          </p:cNvPr>
          <p:cNvSpPr txBox="1"/>
          <p:nvPr/>
        </p:nvSpPr>
        <p:spPr>
          <a:xfrm>
            <a:off x="7415213" y="4386263"/>
            <a:ext cx="4674293" cy="1754326"/>
          </a:xfrm>
          <a:prstGeom prst="rect">
            <a:avLst/>
          </a:prstGeom>
          <a:noFill/>
        </p:spPr>
        <p:txBody>
          <a:bodyPr wrap="none" rtlCol="0">
            <a:spAutoFit/>
          </a:bodyPr>
          <a:lstStyle/>
          <a:p>
            <a:br>
              <a:rPr lang="en-CA" dirty="0"/>
            </a:br>
            <a:r>
              <a:rPr lang="en-CA" dirty="0"/>
              <a:t>Lord, we ask that you bridge the </a:t>
            </a:r>
          </a:p>
          <a:p>
            <a:r>
              <a:rPr lang="en-CA" dirty="0"/>
              <a:t>gap of distance today. </a:t>
            </a:r>
          </a:p>
          <a:p>
            <a:r>
              <a:rPr lang="en-CA" dirty="0"/>
              <a:t>Knit our hearts together, across physical rows</a:t>
            </a:r>
          </a:p>
          <a:p>
            <a:r>
              <a:rPr lang="en-CA" dirty="0"/>
              <a:t>and digital streams, </a:t>
            </a:r>
          </a:p>
          <a:p>
            <a:r>
              <a:rPr lang="en-CA" dirty="0"/>
              <a:t>as one single body.</a:t>
            </a:r>
            <a:endParaRPr lang="en-US" dirty="0"/>
          </a:p>
        </p:txBody>
      </p:sp>
      <p:sp>
        <p:nvSpPr>
          <p:cNvPr id="5" name="TextBox 4">
            <a:extLst>
              <a:ext uri="{FF2B5EF4-FFF2-40B4-BE49-F238E27FC236}">
                <a16:creationId xmlns:a16="http://schemas.microsoft.com/office/drawing/2014/main" id="{6688E738-008B-CB83-A602-D42091A18D59}"/>
              </a:ext>
            </a:extLst>
          </p:cNvPr>
          <p:cNvSpPr txBox="1"/>
          <p:nvPr/>
        </p:nvSpPr>
        <p:spPr>
          <a:xfrm>
            <a:off x="7215188" y="3686175"/>
            <a:ext cx="3768660" cy="769441"/>
          </a:xfrm>
          <a:prstGeom prst="rect">
            <a:avLst/>
          </a:prstGeom>
          <a:noFill/>
        </p:spPr>
        <p:txBody>
          <a:bodyPr wrap="none" rtlCol="0">
            <a:spAutoFit/>
          </a:bodyPr>
          <a:lstStyle/>
          <a:p>
            <a:r>
              <a:rPr lang="en-US" sz="4400" dirty="0"/>
              <a:t>Paster’s Prayer</a:t>
            </a:r>
          </a:p>
        </p:txBody>
      </p:sp>
    </p:spTree>
    <p:extLst>
      <p:ext uri="{BB962C8B-B14F-4D97-AF65-F5344CB8AC3E}">
        <p14:creationId xmlns:p14="http://schemas.microsoft.com/office/powerpoint/2010/main" val="17268328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3B067-AD5F-F8A4-0A20-6C26FB494AD5}"/>
              </a:ext>
            </a:extLst>
          </p:cNvPr>
          <p:cNvSpPr>
            <a:spLocks noGrp="1"/>
          </p:cNvSpPr>
          <p:nvPr>
            <p:ph type="title"/>
          </p:nvPr>
        </p:nvSpPr>
        <p:spPr>
          <a:xfrm>
            <a:off x="1350818" y="0"/>
            <a:ext cx="10515600" cy="1325563"/>
          </a:xfrm>
        </p:spPr>
        <p:txBody>
          <a:bodyPr/>
          <a:lstStyle/>
          <a:p>
            <a:r>
              <a:rPr lang="en-US" dirty="0"/>
              <a:t>Successful Christian Online Church?</a:t>
            </a:r>
          </a:p>
        </p:txBody>
      </p:sp>
      <p:pic>
        <p:nvPicPr>
          <p:cNvPr id="5" name="Content Placeholder 4">
            <a:extLst>
              <a:ext uri="{FF2B5EF4-FFF2-40B4-BE49-F238E27FC236}">
                <a16:creationId xmlns:a16="http://schemas.microsoft.com/office/drawing/2014/main" id="{B407CD13-C792-EDFE-8F5D-8D5B54AF580A}"/>
              </a:ext>
            </a:extLst>
          </p:cNvPr>
          <p:cNvPicPr>
            <a:picLocks noGrp="1" noChangeAspect="1"/>
          </p:cNvPicPr>
          <p:nvPr>
            <p:ph idx="1"/>
          </p:nvPr>
        </p:nvPicPr>
        <p:blipFill>
          <a:blip r:embed="rId2"/>
          <a:stretch>
            <a:fillRect/>
          </a:stretch>
        </p:blipFill>
        <p:spPr>
          <a:xfrm>
            <a:off x="8097982" y="2254350"/>
            <a:ext cx="3888053" cy="3655435"/>
          </a:xfrm>
          <a:prstGeom prst="rect">
            <a:avLst/>
          </a:prstGeom>
        </p:spPr>
      </p:pic>
      <p:pic>
        <p:nvPicPr>
          <p:cNvPr id="4" name="Picture 3">
            <a:extLst>
              <a:ext uri="{FF2B5EF4-FFF2-40B4-BE49-F238E27FC236}">
                <a16:creationId xmlns:a16="http://schemas.microsoft.com/office/drawing/2014/main" id="{41F5CB63-F595-649A-F5E7-F95E08406A45}"/>
              </a:ext>
            </a:extLst>
          </p:cNvPr>
          <p:cNvPicPr>
            <a:picLocks noChangeAspect="1"/>
          </p:cNvPicPr>
          <p:nvPr/>
        </p:nvPicPr>
        <p:blipFill>
          <a:blip r:embed="rId3"/>
          <a:stretch>
            <a:fillRect/>
          </a:stretch>
        </p:blipFill>
        <p:spPr>
          <a:xfrm>
            <a:off x="325582" y="1173962"/>
            <a:ext cx="8330738" cy="5299486"/>
          </a:xfrm>
          <a:prstGeom prst="rect">
            <a:avLst/>
          </a:prstGeom>
        </p:spPr>
      </p:pic>
    </p:spTree>
    <p:extLst>
      <p:ext uri="{BB962C8B-B14F-4D97-AF65-F5344CB8AC3E}">
        <p14:creationId xmlns:p14="http://schemas.microsoft.com/office/powerpoint/2010/main" val="30199427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E4CF2-766C-6BD0-7755-3217279DB58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66AC56A-9612-F521-B766-56FC75FA5E4E}"/>
              </a:ext>
            </a:extLst>
          </p:cNvPr>
          <p:cNvSpPr>
            <a:spLocks noGrp="1"/>
          </p:cNvSpPr>
          <p:nvPr>
            <p:ph idx="1"/>
          </p:nvPr>
        </p:nvSpPr>
        <p:spPr>
          <a:xfrm>
            <a:off x="8544392" y="1825625"/>
            <a:ext cx="2809407" cy="4351338"/>
          </a:xfrm>
        </p:spPr>
        <p:txBody>
          <a:bodyPr/>
          <a:lstStyle/>
          <a:p>
            <a:r>
              <a:rPr lang="en-US" dirty="0"/>
              <a:t>An asynchronous service 7X24</a:t>
            </a:r>
          </a:p>
          <a:p>
            <a:r>
              <a:rPr lang="en-US" dirty="0"/>
              <a:t>Sunday synchronous ‘tables”, one starting every hour  </a:t>
            </a:r>
          </a:p>
        </p:txBody>
      </p:sp>
      <p:pic>
        <p:nvPicPr>
          <p:cNvPr id="4" name="Picture 3">
            <a:extLst>
              <a:ext uri="{FF2B5EF4-FFF2-40B4-BE49-F238E27FC236}">
                <a16:creationId xmlns:a16="http://schemas.microsoft.com/office/drawing/2014/main" id="{EFD0A018-18D7-3A1E-B539-244CD8A8DA59}"/>
              </a:ext>
            </a:extLst>
          </p:cNvPr>
          <p:cNvPicPr>
            <a:picLocks noChangeAspect="1"/>
          </p:cNvPicPr>
          <p:nvPr/>
        </p:nvPicPr>
        <p:blipFill>
          <a:blip r:embed="rId2"/>
          <a:stretch>
            <a:fillRect/>
          </a:stretch>
        </p:blipFill>
        <p:spPr>
          <a:xfrm>
            <a:off x="336030" y="0"/>
            <a:ext cx="7772400" cy="6772581"/>
          </a:xfrm>
          <a:prstGeom prst="rect">
            <a:avLst/>
          </a:prstGeom>
        </p:spPr>
      </p:pic>
    </p:spTree>
    <p:extLst>
      <p:ext uri="{BB962C8B-B14F-4D97-AF65-F5344CB8AC3E}">
        <p14:creationId xmlns:p14="http://schemas.microsoft.com/office/powerpoint/2010/main" val="27277775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538AA-7E34-47F2-436B-02BCA40A8BE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D16AE6A-4269-527A-98F9-1D82E3FF6D11}"/>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3AB2E74-F4C2-4A89-5188-F339982E7496}"/>
              </a:ext>
            </a:extLst>
          </p:cNvPr>
          <p:cNvPicPr>
            <a:picLocks noChangeAspect="1"/>
          </p:cNvPicPr>
          <p:nvPr/>
        </p:nvPicPr>
        <p:blipFill>
          <a:blip r:embed="rId2"/>
          <a:stretch>
            <a:fillRect/>
          </a:stretch>
        </p:blipFill>
        <p:spPr>
          <a:xfrm>
            <a:off x="1017090" y="365124"/>
            <a:ext cx="10803708" cy="5107207"/>
          </a:xfrm>
          <a:prstGeom prst="rect">
            <a:avLst/>
          </a:prstGeom>
        </p:spPr>
      </p:pic>
      <p:sp>
        <p:nvSpPr>
          <p:cNvPr id="5" name="TextBox 4">
            <a:extLst>
              <a:ext uri="{FF2B5EF4-FFF2-40B4-BE49-F238E27FC236}">
                <a16:creationId xmlns:a16="http://schemas.microsoft.com/office/drawing/2014/main" id="{033CAB3A-6E3C-AC29-81B3-E20E9117C8DF}"/>
              </a:ext>
            </a:extLst>
          </p:cNvPr>
          <p:cNvSpPr txBox="1"/>
          <p:nvPr/>
        </p:nvSpPr>
        <p:spPr>
          <a:xfrm>
            <a:off x="2883877" y="6513342"/>
            <a:ext cx="3592330" cy="369332"/>
          </a:xfrm>
          <a:prstGeom prst="rect">
            <a:avLst/>
          </a:prstGeom>
          <a:noFill/>
        </p:spPr>
        <p:txBody>
          <a:bodyPr wrap="none" rtlCol="0">
            <a:spAutoFit/>
          </a:bodyPr>
          <a:lstStyle/>
          <a:p>
            <a:r>
              <a:rPr lang="en-CA" b="1" u="sng" dirty="0">
                <a:hlinkClick r:id="rId3"/>
              </a:rPr>
              <a:t>Sacred Space by the Irish Jesuits</a:t>
            </a:r>
            <a:endParaRPr lang="en-US" dirty="0"/>
          </a:p>
        </p:txBody>
      </p:sp>
    </p:spTree>
    <p:extLst>
      <p:ext uri="{BB962C8B-B14F-4D97-AF65-F5344CB8AC3E}">
        <p14:creationId xmlns:p14="http://schemas.microsoft.com/office/powerpoint/2010/main" val="10786252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8E0D5-998C-66EF-8F3B-BE4A1A747FB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6F93D5C-C68B-487B-6237-A8E76784A577}"/>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5F84F9F-F186-0772-22D3-A5B031C1FA00}"/>
              </a:ext>
            </a:extLst>
          </p:cNvPr>
          <p:cNvPicPr>
            <a:picLocks noChangeAspect="1"/>
          </p:cNvPicPr>
          <p:nvPr/>
        </p:nvPicPr>
        <p:blipFill>
          <a:blip r:embed="rId2"/>
          <a:stretch>
            <a:fillRect/>
          </a:stretch>
        </p:blipFill>
        <p:spPr>
          <a:xfrm>
            <a:off x="2623472" y="0"/>
            <a:ext cx="6945055" cy="6858000"/>
          </a:xfrm>
          <a:prstGeom prst="rect">
            <a:avLst/>
          </a:prstGeom>
        </p:spPr>
      </p:pic>
    </p:spTree>
    <p:extLst>
      <p:ext uri="{BB962C8B-B14F-4D97-AF65-F5344CB8AC3E}">
        <p14:creationId xmlns:p14="http://schemas.microsoft.com/office/powerpoint/2010/main" val="23972233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D4692-CF62-C99F-FC93-DE7B1B1367A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E894060-A9CA-E98A-DB46-205D504C4664}"/>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7C14DE0E-A612-57E0-5F15-117BE5D8D867}"/>
              </a:ext>
            </a:extLst>
          </p:cNvPr>
          <p:cNvPicPr>
            <a:picLocks noChangeAspect="1"/>
          </p:cNvPicPr>
          <p:nvPr/>
        </p:nvPicPr>
        <p:blipFill>
          <a:blip r:embed="rId2"/>
          <a:stretch>
            <a:fillRect/>
          </a:stretch>
        </p:blipFill>
        <p:spPr>
          <a:xfrm>
            <a:off x="254390" y="253726"/>
            <a:ext cx="7772400" cy="2299052"/>
          </a:xfrm>
          <a:prstGeom prst="rect">
            <a:avLst/>
          </a:prstGeom>
        </p:spPr>
      </p:pic>
      <p:pic>
        <p:nvPicPr>
          <p:cNvPr id="5" name="Picture 4">
            <a:extLst>
              <a:ext uri="{FF2B5EF4-FFF2-40B4-BE49-F238E27FC236}">
                <a16:creationId xmlns:a16="http://schemas.microsoft.com/office/drawing/2014/main" id="{F7B909F7-C508-0731-55BC-CFE59D51269B}"/>
              </a:ext>
            </a:extLst>
          </p:cNvPr>
          <p:cNvPicPr>
            <a:picLocks noChangeAspect="1"/>
          </p:cNvPicPr>
          <p:nvPr/>
        </p:nvPicPr>
        <p:blipFill>
          <a:blip r:embed="rId3"/>
          <a:stretch>
            <a:fillRect/>
          </a:stretch>
        </p:blipFill>
        <p:spPr>
          <a:xfrm>
            <a:off x="0" y="2818558"/>
            <a:ext cx="7772400" cy="3893746"/>
          </a:xfrm>
          <a:prstGeom prst="rect">
            <a:avLst/>
          </a:prstGeom>
        </p:spPr>
      </p:pic>
      <p:pic>
        <p:nvPicPr>
          <p:cNvPr id="6" name="Picture 5">
            <a:extLst>
              <a:ext uri="{FF2B5EF4-FFF2-40B4-BE49-F238E27FC236}">
                <a16:creationId xmlns:a16="http://schemas.microsoft.com/office/drawing/2014/main" id="{D97ACC25-05B4-968D-80E3-D45D604B15A5}"/>
              </a:ext>
            </a:extLst>
          </p:cNvPr>
          <p:cNvPicPr>
            <a:picLocks noChangeAspect="1"/>
          </p:cNvPicPr>
          <p:nvPr/>
        </p:nvPicPr>
        <p:blipFill>
          <a:blip r:embed="rId4"/>
          <a:stretch>
            <a:fillRect/>
          </a:stretch>
        </p:blipFill>
        <p:spPr>
          <a:xfrm>
            <a:off x="7772400" y="2687715"/>
            <a:ext cx="4538003" cy="2429593"/>
          </a:xfrm>
          <a:prstGeom prst="rect">
            <a:avLst/>
          </a:prstGeom>
        </p:spPr>
      </p:pic>
    </p:spTree>
    <p:extLst>
      <p:ext uri="{BB962C8B-B14F-4D97-AF65-F5344CB8AC3E}">
        <p14:creationId xmlns:p14="http://schemas.microsoft.com/office/powerpoint/2010/main" val="35848759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ABB46-5C26-4AB2-C39E-C3BE84F09D72}"/>
              </a:ext>
            </a:extLst>
          </p:cNvPr>
          <p:cNvSpPr>
            <a:spLocks noGrp="1"/>
          </p:cNvSpPr>
          <p:nvPr>
            <p:ph type="title"/>
          </p:nvPr>
        </p:nvSpPr>
        <p:spPr/>
        <p:txBody>
          <a:bodyPr/>
          <a:lstStyle/>
          <a:p>
            <a:r>
              <a:rPr lang="en-US" dirty="0"/>
              <a:t>Mosque in an App</a:t>
            </a:r>
          </a:p>
        </p:txBody>
      </p:sp>
      <p:sp>
        <p:nvSpPr>
          <p:cNvPr id="3" name="Content Placeholder 2">
            <a:extLst>
              <a:ext uri="{FF2B5EF4-FFF2-40B4-BE49-F238E27FC236}">
                <a16:creationId xmlns:a16="http://schemas.microsoft.com/office/drawing/2014/main" id="{3E93CF0E-DB21-EDB0-74D9-41E928090621}"/>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BD20ED30-FBD0-280D-314C-438BD40E8FEC}"/>
              </a:ext>
            </a:extLst>
          </p:cNvPr>
          <p:cNvPicPr>
            <a:picLocks noChangeAspect="1"/>
          </p:cNvPicPr>
          <p:nvPr/>
        </p:nvPicPr>
        <p:blipFill>
          <a:blip r:embed="rId2"/>
          <a:stretch>
            <a:fillRect/>
          </a:stretch>
        </p:blipFill>
        <p:spPr>
          <a:xfrm>
            <a:off x="1324015" y="1457646"/>
            <a:ext cx="9770705" cy="5087296"/>
          </a:xfrm>
          <a:prstGeom prst="rect">
            <a:avLst/>
          </a:prstGeom>
        </p:spPr>
      </p:pic>
    </p:spTree>
    <p:extLst>
      <p:ext uri="{BB962C8B-B14F-4D97-AF65-F5344CB8AC3E}">
        <p14:creationId xmlns:p14="http://schemas.microsoft.com/office/powerpoint/2010/main" val="11704553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80568-6076-45D1-299E-4B36E83E19A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8081D5C-5CD4-E480-6618-3EE1F4F2644E}"/>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A427B0E-7205-D04A-7D8C-A1631BA6419C}"/>
              </a:ext>
            </a:extLst>
          </p:cNvPr>
          <p:cNvPicPr>
            <a:picLocks noChangeAspect="1"/>
          </p:cNvPicPr>
          <p:nvPr/>
        </p:nvPicPr>
        <p:blipFill>
          <a:blip r:embed="rId2"/>
          <a:stretch>
            <a:fillRect/>
          </a:stretch>
        </p:blipFill>
        <p:spPr>
          <a:xfrm>
            <a:off x="2112818" y="1664826"/>
            <a:ext cx="7772400" cy="4672935"/>
          </a:xfrm>
          <a:prstGeom prst="rect">
            <a:avLst/>
          </a:prstGeom>
        </p:spPr>
      </p:pic>
    </p:spTree>
    <p:extLst>
      <p:ext uri="{BB962C8B-B14F-4D97-AF65-F5344CB8AC3E}">
        <p14:creationId xmlns:p14="http://schemas.microsoft.com/office/powerpoint/2010/main" val="26427184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D7FB0-B482-F219-528F-AC4FF6F0785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0E22FDF-4B1C-8AA1-47BC-9EF285E13B3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7FB8F0A-90D9-7629-04E9-CE0EF05210D0}"/>
              </a:ext>
            </a:extLst>
          </p:cNvPr>
          <p:cNvPicPr>
            <a:picLocks noChangeAspect="1"/>
          </p:cNvPicPr>
          <p:nvPr/>
        </p:nvPicPr>
        <p:blipFill>
          <a:blip r:embed="rId2"/>
          <a:stretch>
            <a:fillRect/>
          </a:stretch>
        </p:blipFill>
        <p:spPr>
          <a:xfrm>
            <a:off x="1524000" y="1027906"/>
            <a:ext cx="9144000" cy="4597260"/>
          </a:xfrm>
          <a:prstGeom prst="rect">
            <a:avLst/>
          </a:prstGeom>
        </p:spPr>
      </p:pic>
    </p:spTree>
    <p:extLst>
      <p:ext uri="{BB962C8B-B14F-4D97-AF65-F5344CB8AC3E}">
        <p14:creationId xmlns:p14="http://schemas.microsoft.com/office/powerpoint/2010/main" val="9668235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B015C-9D53-072A-C7DB-B892D1B01B8B}"/>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893BADB2-D5A5-79C3-3AF0-A79619F966D2}"/>
              </a:ext>
            </a:extLst>
          </p:cNvPr>
          <p:cNvPicPr>
            <a:picLocks noGrp="1" noChangeAspect="1"/>
          </p:cNvPicPr>
          <p:nvPr>
            <p:ph idx="1"/>
          </p:nvPr>
        </p:nvPicPr>
        <p:blipFill>
          <a:blip r:embed="rId2"/>
          <a:stretch>
            <a:fillRect/>
          </a:stretch>
        </p:blipFill>
        <p:spPr>
          <a:xfrm>
            <a:off x="591693" y="742413"/>
            <a:ext cx="7857452" cy="4351338"/>
          </a:xfrm>
          <a:prstGeom prst="rect">
            <a:avLst/>
          </a:prstGeom>
        </p:spPr>
      </p:pic>
      <p:sp>
        <p:nvSpPr>
          <p:cNvPr id="5" name="TextBox 4">
            <a:extLst>
              <a:ext uri="{FF2B5EF4-FFF2-40B4-BE49-F238E27FC236}">
                <a16:creationId xmlns:a16="http://schemas.microsoft.com/office/drawing/2014/main" id="{556F3373-B81D-D792-4E64-D56339385910}"/>
              </a:ext>
            </a:extLst>
          </p:cNvPr>
          <p:cNvSpPr txBox="1"/>
          <p:nvPr/>
        </p:nvSpPr>
        <p:spPr>
          <a:xfrm>
            <a:off x="4976446" y="5015547"/>
            <a:ext cx="6098344" cy="1477328"/>
          </a:xfrm>
          <a:prstGeom prst="rect">
            <a:avLst/>
          </a:prstGeom>
          <a:noFill/>
        </p:spPr>
        <p:txBody>
          <a:bodyPr wrap="square">
            <a:spAutoFit/>
          </a:bodyPr>
          <a:lstStyle/>
          <a:p>
            <a:r>
              <a:rPr lang="en-CA" b="0" i="0" dirty="0">
                <a:solidFill>
                  <a:srgbClr val="020817"/>
                </a:solidFill>
                <a:effectLst/>
                <a:latin typeface="SourceSerif4"/>
              </a:rPr>
              <a:t> This seems to solve many problems at once. Those who live too far away from a temple can have easier access to it, while simultaneously those who are too busy to go to a temple nearby can have a hassle-free way of fulfilling religious obligations.</a:t>
            </a:r>
            <a:endParaRPr lang="en-US" dirty="0"/>
          </a:p>
        </p:txBody>
      </p:sp>
    </p:spTree>
    <p:extLst>
      <p:ext uri="{BB962C8B-B14F-4D97-AF65-F5344CB8AC3E}">
        <p14:creationId xmlns:p14="http://schemas.microsoft.com/office/powerpoint/2010/main" val="23662341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Mobile device with apps">
            <a:extLst>
              <a:ext uri="{FF2B5EF4-FFF2-40B4-BE49-F238E27FC236}">
                <a16:creationId xmlns:a16="http://schemas.microsoft.com/office/drawing/2014/main" id="{8EF2560B-E12D-127E-4C96-EA2698CFE789}"/>
              </a:ext>
            </a:extLst>
          </p:cNvPr>
          <p:cNvPicPr>
            <a:picLocks noChangeAspect="1"/>
          </p:cNvPicPr>
          <p:nvPr/>
        </p:nvPicPr>
        <p:blipFill>
          <a:blip r:embed="rId2"/>
          <a:srcRect l="47598" r="8027"/>
          <a:stretch>
            <a:fillRect/>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FDEFBD-A09A-7AEB-1FE8-3C9C192AEBBC}"/>
              </a:ext>
            </a:extLst>
          </p:cNvPr>
          <p:cNvSpPr>
            <a:spLocks noGrp="1"/>
          </p:cNvSpPr>
          <p:nvPr>
            <p:ph type="title"/>
          </p:nvPr>
        </p:nvSpPr>
        <p:spPr>
          <a:xfrm>
            <a:off x="6115317" y="405685"/>
            <a:ext cx="5464968" cy="1559301"/>
          </a:xfrm>
        </p:spPr>
        <p:txBody>
          <a:bodyPr>
            <a:normAutofit/>
          </a:bodyPr>
          <a:lstStyle/>
          <a:p>
            <a:r>
              <a:rPr lang="en-US" sz="4000"/>
              <a:t>Conclusion</a:t>
            </a:r>
          </a:p>
        </p:txBody>
      </p:sp>
      <p:sp>
        <p:nvSpPr>
          <p:cNvPr id="3" name="Content Placeholder 2">
            <a:extLst>
              <a:ext uri="{FF2B5EF4-FFF2-40B4-BE49-F238E27FC236}">
                <a16:creationId xmlns:a16="http://schemas.microsoft.com/office/drawing/2014/main" id="{97FAC436-9B18-98E4-8027-70E9CC02436B}"/>
              </a:ext>
            </a:extLst>
          </p:cNvPr>
          <p:cNvSpPr>
            <a:spLocks noGrp="1"/>
          </p:cNvSpPr>
          <p:nvPr>
            <p:ph idx="1"/>
          </p:nvPr>
        </p:nvSpPr>
        <p:spPr>
          <a:xfrm>
            <a:off x="6115317" y="2743200"/>
            <a:ext cx="5247340" cy="3496878"/>
          </a:xfrm>
        </p:spPr>
        <p:txBody>
          <a:bodyPr anchor="ctr">
            <a:normAutofit/>
          </a:bodyPr>
          <a:lstStyle/>
          <a:p>
            <a:r>
              <a:rPr lang="en-CA" sz="1900" dirty="0"/>
              <a:t>There is inherent complexity in the relationship between religion, technology, and identity in the current context of digital globalization</a:t>
            </a:r>
          </a:p>
          <a:p>
            <a:r>
              <a:rPr lang="en-CA" sz="1900" dirty="0"/>
              <a:t>Online is not the same as in-person</a:t>
            </a:r>
          </a:p>
          <a:p>
            <a:r>
              <a:rPr lang="en-CA" sz="1900" dirty="0"/>
              <a:t>Online vastly increases access – in multiple dimensions</a:t>
            </a:r>
          </a:p>
          <a:p>
            <a:r>
              <a:rPr lang="en-CA" sz="1900" dirty="0"/>
              <a:t>Online religion is less costly to sustain than buildings and travel</a:t>
            </a:r>
          </a:p>
          <a:p>
            <a:r>
              <a:rPr lang="en-CA" sz="1900" dirty="0"/>
              <a:t>We have a great deal of work to do in optimizing, improving and reimagining liberal religion in digital spaces.</a:t>
            </a:r>
            <a:endParaRPr lang="en-US" sz="1900" dirty="0"/>
          </a:p>
        </p:txBody>
      </p:sp>
    </p:spTree>
    <p:extLst>
      <p:ext uri="{BB962C8B-B14F-4D97-AF65-F5344CB8AC3E}">
        <p14:creationId xmlns:p14="http://schemas.microsoft.com/office/powerpoint/2010/main" val="298870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0AA3FC-F5AB-4EE6-9E6D-358F0E27D962}"/>
              </a:ext>
            </a:extLst>
          </p:cNvPr>
          <p:cNvSpPr>
            <a:spLocks noGrp="1"/>
          </p:cNvSpPr>
          <p:nvPr>
            <p:ph type="title"/>
          </p:nvPr>
        </p:nvSpPr>
        <p:spPr>
          <a:xfrm>
            <a:off x="635000" y="640823"/>
            <a:ext cx="3418659" cy="5583148"/>
          </a:xfrm>
        </p:spPr>
        <p:txBody>
          <a:bodyPr anchor="ctr">
            <a:normAutofit/>
          </a:bodyPr>
          <a:lstStyle/>
          <a:p>
            <a:r>
              <a:rPr lang="en-US" sz="5400" dirty="0"/>
              <a:t>Your comments and questions MOST welcomed!</a:t>
            </a:r>
          </a:p>
        </p:txBody>
      </p:sp>
      <p:sp>
        <p:nvSpPr>
          <p:cNvPr id="35"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341BCDCE-0673-EF01-F35D-27D04701CD3A}"/>
              </a:ext>
            </a:extLst>
          </p:cNvPr>
          <p:cNvGraphicFramePr>
            <a:graphicFrameLocks noGrp="1"/>
          </p:cNvGraphicFramePr>
          <p:nvPr>
            <p:ph idx="1"/>
            <p:extLst>
              <p:ext uri="{D42A27DB-BD31-4B8C-83A1-F6EECF244321}">
                <p14:modId xmlns:p14="http://schemas.microsoft.com/office/powerpoint/2010/main" val="460798773"/>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768467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95993</TotalTime>
  <Words>3807</Words>
  <Application>Microsoft Macintosh PowerPoint</Application>
  <PresentationFormat>Widescreen</PresentationFormat>
  <Paragraphs>298</Paragraphs>
  <Slides>64</Slides>
  <Notes>19</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64</vt:i4>
      </vt:variant>
    </vt:vector>
  </HeadingPairs>
  <TitlesOfParts>
    <vt:vector size="74" baseType="lpstr">
      <vt:lpstr>aktiv-grotesk-std</vt:lpstr>
      <vt:lpstr>Aptos</vt:lpstr>
      <vt:lpstr>Aptos Display</vt:lpstr>
      <vt:lpstr>Arial</vt:lpstr>
      <vt:lpstr>Calibri</vt:lpstr>
      <vt:lpstr>Google Sans</vt:lpstr>
      <vt:lpstr>Inter</vt:lpstr>
      <vt:lpstr>SourceSerif4</vt:lpstr>
      <vt:lpstr>Times New Roman</vt:lpstr>
      <vt:lpstr>Office Theme</vt:lpstr>
      <vt:lpstr>Online  Religion: The Good, the Bad and the Ugly</vt:lpstr>
      <vt:lpstr>Overview</vt:lpstr>
      <vt:lpstr>The Pandemic</vt:lpstr>
      <vt:lpstr>PowerPoint Presentation</vt:lpstr>
      <vt:lpstr>PowerPoint Presentation</vt:lpstr>
      <vt:lpstr>PowerPoint Presentation</vt:lpstr>
      <vt:lpstr>My 1999 Sermon – The Soul in Cyberspace</vt:lpstr>
      <vt:lpstr>Level 1 </vt:lpstr>
      <vt:lpstr>Level 2 – Effortless move between online and  in-person  </vt:lpstr>
      <vt:lpstr>PowerPoint Presentation</vt:lpstr>
      <vt:lpstr>Level 3  -  Religious encounters that cannot happen without being online – “hypermediated religious spaces” Campbell (2012) </vt:lpstr>
      <vt:lpstr>But I missed In person integrated with online religion</vt:lpstr>
      <vt:lpstr>Religious Web Sites</vt:lpstr>
      <vt:lpstr>Participation Question #1</vt:lpstr>
      <vt:lpstr>The Good</vt:lpstr>
      <vt:lpstr>Its all about access</vt:lpstr>
      <vt:lpstr>The Good</vt:lpstr>
      <vt:lpstr>Religion in an online Context</vt:lpstr>
      <vt:lpstr>The Good - Spans Time</vt:lpstr>
      <vt:lpstr>Happiness is Social – online or in-person </vt:lpstr>
      <vt:lpstr>Those involved online report increases with other off-line religious practice – helps stay engaged</vt:lpstr>
      <vt:lpstr>The Good: Online as Support tool for religiously suppressed</vt:lpstr>
      <vt:lpstr>The Good - After service chat/discussion much better online than in person. </vt:lpstr>
      <vt:lpstr>Synchronous</vt:lpstr>
      <vt:lpstr>The Good</vt:lpstr>
      <vt:lpstr>The Good? Or at least the questionable   </vt:lpstr>
      <vt:lpstr>The Bad - Online  demands  </vt:lpstr>
      <vt:lpstr>The Bad</vt:lpstr>
      <vt:lpstr>The Bad</vt:lpstr>
      <vt:lpstr>PowerPoint Presentation</vt:lpstr>
      <vt:lpstr>The bad</vt:lpstr>
      <vt:lpstr>The Bad</vt:lpstr>
      <vt:lpstr>The bad – Online will never be Face to Face</vt:lpstr>
      <vt:lpstr>Online MAY be Anonymous </vt:lpstr>
      <vt:lpstr>Negative Effects of Anonymity </vt:lpstr>
      <vt:lpstr>Psychological Effects of Anonymity in Religious Forums</vt:lpstr>
      <vt:lpstr>The Ugly</vt:lpstr>
      <vt:lpstr>The Evil - Online interactions carry implicit threats</vt:lpstr>
      <vt:lpstr>Partially Online Growing</vt:lpstr>
      <vt:lpstr>Online Religious Practices</vt:lpstr>
      <vt:lpstr>Online Ritual  Tips</vt:lpstr>
      <vt:lpstr>Ritual in Synchronous online streaming</vt:lpstr>
      <vt:lpstr>Materiality in Online Religion</vt:lpstr>
      <vt:lpstr>Bringing rituals from in-person ceremonies - Ritual</vt:lpstr>
      <vt:lpstr>PowerPoint Presentation</vt:lpstr>
      <vt:lpstr>Design Solutions </vt:lpstr>
      <vt:lpstr>Participation Question #2  What Online Ritual/Practice  works or does not work, for you?</vt:lpstr>
      <vt:lpstr>A look at Online Religion Today</vt:lpstr>
      <vt:lpstr>PowerPoint Presentation</vt:lpstr>
      <vt:lpstr>PowerPoint Presentation</vt:lpstr>
      <vt:lpstr>PowerPoint Presentation</vt:lpstr>
      <vt:lpstr>PowerPoint Presentation</vt:lpstr>
      <vt:lpstr>Top 100 most influential churches in USA (Youtube)</vt:lpstr>
      <vt:lpstr>Successful Christian Online Church?</vt:lpstr>
      <vt:lpstr>PowerPoint Presentation</vt:lpstr>
      <vt:lpstr>PowerPoint Presentation</vt:lpstr>
      <vt:lpstr>PowerPoint Presentation</vt:lpstr>
      <vt:lpstr>PowerPoint Presentation</vt:lpstr>
      <vt:lpstr>Mosque in an App</vt:lpstr>
      <vt:lpstr>PowerPoint Presentation</vt:lpstr>
      <vt:lpstr>PowerPoint Presentation</vt:lpstr>
      <vt:lpstr>PowerPoint Presentation</vt:lpstr>
      <vt:lpstr>Conclusion</vt:lpstr>
      <vt:lpstr>Your comments and questions MOST welcomed!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 Terry Anderson</dc:creator>
  <cp:lastModifiedBy>Dr. Terry Anderson</cp:lastModifiedBy>
  <cp:revision>55</cp:revision>
  <dcterms:created xsi:type="dcterms:W3CDTF">2026-05-30T01:53:33Z</dcterms:created>
  <dcterms:modified xsi:type="dcterms:W3CDTF">2026-10-02T14:36:39Z</dcterms:modified>
</cp:coreProperties>
</file>